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74"/>
  </p:notesMasterIdLst>
  <p:sldIdLst>
    <p:sldId id="256" r:id="rId2"/>
    <p:sldId id="5977" r:id="rId3"/>
    <p:sldId id="5978" r:id="rId4"/>
    <p:sldId id="5965" r:id="rId5"/>
    <p:sldId id="5979" r:id="rId6"/>
    <p:sldId id="5889" r:id="rId7"/>
    <p:sldId id="5893" r:id="rId8"/>
    <p:sldId id="5980" r:id="rId9"/>
    <p:sldId id="5894" r:id="rId10"/>
    <p:sldId id="5895" r:id="rId11"/>
    <p:sldId id="5981" r:id="rId12"/>
    <p:sldId id="5896" r:id="rId13"/>
    <p:sldId id="5897" r:id="rId14"/>
    <p:sldId id="5899" r:id="rId15"/>
    <p:sldId id="5901" r:id="rId16"/>
    <p:sldId id="5982" r:id="rId17"/>
    <p:sldId id="5932" r:id="rId18"/>
    <p:sldId id="5983" r:id="rId19"/>
    <p:sldId id="5969" r:id="rId20"/>
    <p:sldId id="5984" r:id="rId21"/>
    <p:sldId id="5971" r:id="rId22"/>
    <p:sldId id="795" r:id="rId23"/>
    <p:sldId id="5904" r:id="rId24"/>
    <p:sldId id="5905" r:id="rId25"/>
    <p:sldId id="5972" r:id="rId26"/>
    <p:sldId id="5973" r:id="rId27"/>
    <p:sldId id="5942" r:id="rId28"/>
    <p:sldId id="5943" r:id="rId29"/>
    <p:sldId id="5974" r:id="rId30"/>
    <p:sldId id="5877" r:id="rId31"/>
    <p:sldId id="5944" r:id="rId32"/>
    <p:sldId id="5945" r:id="rId33"/>
    <p:sldId id="5946" r:id="rId34"/>
    <p:sldId id="5947" r:id="rId35"/>
    <p:sldId id="5962" r:id="rId36"/>
    <p:sldId id="383" r:id="rId37"/>
    <p:sldId id="391" r:id="rId38"/>
    <p:sldId id="5948" r:id="rId39"/>
    <p:sldId id="5949" r:id="rId40"/>
    <p:sldId id="5950" r:id="rId41"/>
    <p:sldId id="5951" r:id="rId42"/>
    <p:sldId id="5952" r:id="rId43"/>
    <p:sldId id="5906" r:id="rId44"/>
    <p:sldId id="5985" r:id="rId45"/>
    <p:sldId id="5986" r:id="rId46"/>
    <p:sldId id="5987" r:id="rId47"/>
    <p:sldId id="5988" r:id="rId48"/>
    <p:sldId id="5989" r:id="rId49"/>
    <p:sldId id="5990" r:id="rId50"/>
    <p:sldId id="5916" r:id="rId51"/>
    <p:sldId id="5907" r:id="rId52"/>
    <p:sldId id="5909" r:id="rId53"/>
    <p:sldId id="5910" r:id="rId54"/>
    <p:sldId id="5975" r:id="rId55"/>
    <p:sldId id="5911" r:id="rId56"/>
    <p:sldId id="5912" r:id="rId57"/>
    <p:sldId id="5876" r:id="rId58"/>
    <p:sldId id="5913" r:id="rId59"/>
    <p:sldId id="5919" r:id="rId60"/>
    <p:sldId id="5920" r:id="rId61"/>
    <p:sldId id="5921" r:id="rId62"/>
    <p:sldId id="5922" r:id="rId63"/>
    <p:sldId id="5926" r:id="rId64"/>
    <p:sldId id="5927" r:id="rId65"/>
    <p:sldId id="5924" r:id="rId66"/>
    <p:sldId id="5928" r:id="rId67"/>
    <p:sldId id="5925" r:id="rId68"/>
    <p:sldId id="5954" r:id="rId69"/>
    <p:sldId id="5914" r:id="rId70"/>
    <p:sldId id="5976" r:id="rId71"/>
    <p:sldId id="5955" r:id="rId72"/>
    <p:sldId id="5915" r:id="rId7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E4095E1-6B8A-0E41-8DF2-CCF0EB64AE9E}">
          <p14:sldIdLst/>
        </p14:section>
        <p14:section name="Untitled Section" id="{B752F92F-44E8-A648-95DC-2D94EF25B106}">
          <p14:sldIdLst>
            <p14:sldId id="256"/>
            <p14:sldId id="5977"/>
            <p14:sldId id="5978"/>
            <p14:sldId id="5965"/>
            <p14:sldId id="5979"/>
            <p14:sldId id="5889"/>
            <p14:sldId id="5893"/>
            <p14:sldId id="5980"/>
            <p14:sldId id="5894"/>
            <p14:sldId id="5895"/>
            <p14:sldId id="5981"/>
            <p14:sldId id="5896"/>
            <p14:sldId id="5897"/>
            <p14:sldId id="5899"/>
            <p14:sldId id="5901"/>
            <p14:sldId id="5982"/>
            <p14:sldId id="5932"/>
            <p14:sldId id="5983"/>
            <p14:sldId id="5969"/>
            <p14:sldId id="5984"/>
            <p14:sldId id="5971"/>
            <p14:sldId id="795"/>
            <p14:sldId id="5904"/>
            <p14:sldId id="5905"/>
            <p14:sldId id="5972"/>
            <p14:sldId id="5973"/>
            <p14:sldId id="5942"/>
            <p14:sldId id="5943"/>
            <p14:sldId id="5974"/>
            <p14:sldId id="5877"/>
            <p14:sldId id="5944"/>
            <p14:sldId id="5945"/>
            <p14:sldId id="5946"/>
            <p14:sldId id="5947"/>
            <p14:sldId id="5962"/>
            <p14:sldId id="383"/>
            <p14:sldId id="391"/>
            <p14:sldId id="5948"/>
            <p14:sldId id="5949"/>
            <p14:sldId id="5950"/>
            <p14:sldId id="5951"/>
            <p14:sldId id="5952"/>
            <p14:sldId id="5906"/>
            <p14:sldId id="5985"/>
            <p14:sldId id="5986"/>
            <p14:sldId id="5987"/>
            <p14:sldId id="5988"/>
            <p14:sldId id="5989"/>
            <p14:sldId id="5990"/>
            <p14:sldId id="5916"/>
            <p14:sldId id="5907"/>
            <p14:sldId id="5909"/>
            <p14:sldId id="5910"/>
            <p14:sldId id="5975"/>
            <p14:sldId id="5911"/>
            <p14:sldId id="5912"/>
            <p14:sldId id="5876"/>
            <p14:sldId id="5913"/>
            <p14:sldId id="5919"/>
            <p14:sldId id="5920"/>
            <p14:sldId id="5921"/>
            <p14:sldId id="5922"/>
            <p14:sldId id="5926"/>
            <p14:sldId id="5927"/>
            <p14:sldId id="5924"/>
            <p14:sldId id="5928"/>
            <p14:sldId id="5925"/>
            <p14:sldId id="5954"/>
            <p14:sldId id="5914"/>
            <p14:sldId id="5976"/>
            <p14:sldId id="5955"/>
            <p14:sldId id="59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06"/>
    <p:restoredTop sz="89387"/>
  </p:normalViewPr>
  <p:slideViewPr>
    <p:cSldViewPr snapToGrid="0" snapToObjects="1">
      <p:cViewPr varScale="1">
        <p:scale>
          <a:sx n="161" d="100"/>
          <a:sy n="161" d="100"/>
        </p:scale>
        <p:origin x="200"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en.wikipedia.org/wiki/Normal_matrix" TargetMode="External"/><Relationship Id="rId3" Type="http://schemas.openxmlformats.org/officeDocument/2006/relationships/hyperlink" Target="https://en.wikipedia.org/wiki/Matrix_decomposition" TargetMode="External"/><Relationship Id="rId7" Type="http://schemas.openxmlformats.org/officeDocument/2006/relationships/hyperlink" Target="https://en.wikipedia.org/wiki/Eigendecomposition"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en.wikipedia.org/wiki/Matrix_(mathematics)" TargetMode="External"/><Relationship Id="rId5" Type="http://schemas.openxmlformats.org/officeDocument/2006/relationships/hyperlink" Target="https://en.wikipedia.org/wiki/Complex_number" TargetMode="External"/><Relationship Id="rId4" Type="http://schemas.openxmlformats.org/officeDocument/2006/relationships/hyperlink" Target="https://en.wikipedia.org/wiki/Real_number" TargetMode="External"/><Relationship Id="rId9" Type="http://schemas.openxmlformats.org/officeDocument/2006/relationships/hyperlink" Target="https://en.wikipedia.org/wiki/Polar_decomposition#Matrix_polar_decomposition"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3: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dirty="0">
              <a:solidFill>
                <a:schemeClr val="dk1"/>
              </a:solidFill>
              <a:latin typeface="Trebuchet MS"/>
              <a:ea typeface="Trebuchet MS"/>
              <a:cs typeface="Trebuchet MS"/>
              <a:sym typeface="Trebuchet MS"/>
            </a:endParaRPr>
          </a:p>
        </p:txBody>
      </p:sp>
      <p:sp>
        <p:nvSpPr>
          <p:cNvPr id="113" name="Google Shape;113;p3: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There are several issues with the </a:t>
            </a:r>
            <a:r>
              <a:rPr lang="en-US" dirty="0" err="1"/>
              <a:t>BoW</a:t>
            </a:r>
            <a:r>
              <a:rPr lang="en-US" dirty="0"/>
              <a:t> representation:</a:t>
            </a:r>
          </a:p>
          <a:p>
            <a:pPr marL="228600" indent="-228600">
              <a:buAutoNum type="arabicPeriod"/>
            </a:pPr>
            <a:r>
              <a:rPr lang="en-US" dirty="0"/>
              <a:t>Sparse Input – As we saw in the previous example, each word is a feature.  Hence, when providing this data to a model, we need to let it know that we mean feature number 1 in the </a:t>
            </a:r>
            <a:r>
              <a:rPr lang="en-US" dirty="0" err="1"/>
              <a:t>BoW</a:t>
            </a:r>
            <a:r>
              <a:rPr lang="en-US" dirty="0"/>
              <a:t> table which is </a:t>
            </a:r>
            <a:r>
              <a:rPr lang="en-US" i="1" dirty="0"/>
              <a:t>cat, </a:t>
            </a:r>
            <a:r>
              <a:rPr lang="en-US" i="0" dirty="0"/>
              <a:t>and not feature number 2 which is </a:t>
            </a:r>
            <a:r>
              <a:rPr lang="en-US" i="1" dirty="0"/>
              <a:t>dog</a:t>
            </a:r>
            <a:r>
              <a:rPr lang="en-US" i="0" dirty="0"/>
              <a:t>.  We do this by performing a </a:t>
            </a:r>
            <a:r>
              <a:rPr lang="en-US" i="1" dirty="0"/>
              <a:t>1-hot</a:t>
            </a:r>
            <a:r>
              <a:rPr lang="en-US" i="0" dirty="0"/>
              <a:t> encoding on the numbers:  we create a vector with the size of the entire vocabulary.  We then give the  index we want the value 1 while all others are given the value 0.  So </a:t>
            </a:r>
            <a:r>
              <a:rPr lang="en-US" i="1" dirty="0"/>
              <a:t>cat</a:t>
            </a:r>
            <a:r>
              <a:rPr lang="en-US" i="0" dirty="0"/>
              <a:t> will be the vector (1,0,0,…,|V|), </a:t>
            </a:r>
            <a:r>
              <a:rPr lang="en-US" i="1" dirty="0"/>
              <a:t>dog</a:t>
            </a:r>
            <a:r>
              <a:rPr lang="en-US" i="0" dirty="0"/>
              <a:t> will be (0,1,0,0,…,|V|), etc.  For a large vocabulary (i.e., |V| is large) this means that much of the input data will be sparse – that is, have the value 0.   The impact of sparseness is that the number of features (words) will potentially be much larger than the number of examples we have which will almost certainly lead to overfitting. </a:t>
            </a:r>
          </a:p>
          <a:p>
            <a:pPr marL="228600" indent="-228600">
              <a:buAutoNum type="arabicPeriod"/>
            </a:pPr>
            <a:r>
              <a:rPr lang="en-US" i="0" dirty="0"/>
              <a:t>No semantic generalization – In this example, </a:t>
            </a:r>
            <a:r>
              <a:rPr lang="en-US" i="1" dirty="0"/>
              <a:t>dog</a:t>
            </a:r>
            <a:r>
              <a:rPr lang="en-US" i="0" dirty="0"/>
              <a:t> is feature #1 while </a:t>
            </a:r>
            <a:r>
              <a:rPr lang="en-US" i="1" dirty="0"/>
              <a:t>cat</a:t>
            </a:r>
            <a:r>
              <a:rPr lang="en-US" i="0" dirty="0"/>
              <a:t> is #2.  Note that this is completely arbitrary.  In particular, this means that we cannot </a:t>
            </a:r>
            <a:r>
              <a:rPr lang="en-US" i="1" dirty="0"/>
              <a:t>generalize</a:t>
            </a:r>
            <a:r>
              <a:rPr lang="en-US" i="0" dirty="0"/>
              <a:t>.  In other words, the model is unable to apply knowledge that it learned about cats to dogs as it is completely unaware that the two are related (both are animals, have 4 legs and a tail, etc.).  Ideally we would have liked a model that deals with animals to understand the similarities as well as the differences between animals </a:t>
            </a:r>
            <a:r>
              <a:rPr lang="en-US" i="1" dirty="0"/>
              <a:t>before</a:t>
            </a:r>
            <a:r>
              <a:rPr lang="en-US" i="0" dirty="0"/>
              <a:t> it dealt with our specific task.  Putting it somewhat figuratively, we would have liked the model to show some innate intelligence.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962873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4: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67" name="Google Shape;167;p14: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3715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788270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4228475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422847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3281131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4: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dirty="0">
              <a:solidFill>
                <a:schemeClr val="dk1"/>
              </a:solidFill>
              <a:latin typeface="Trebuchet MS"/>
              <a:ea typeface="Trebuchet MS"/>
              <a:cs typeface="Trebuchet MS"/>
              <a:sym typeface="Trebuchet MS"/>
            </a:endParaRPr>
          </a:p>
        </p:txBody>
      </p:sp>
      <p:sp>
        <p:nvSpPr>
          <p:cNvPr id="167" name="Google Shape;167;p14: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8301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dirty="0">
                <a:solidFill>
                  <a:schemeClr val="dk1"/>
                </a:solidFill>
                <a:effectLst/>
                <a:latin typeface="Arial"/>
                <a:ea typeface="Arial"/>
                <a:cs typeface="Arial"/>
                <a:sym typeface="Arial"/>
              </a:rPr>
              <a:t>the </a:t>
            </a:r>
            <a:r>
              <a:rPr lang="en-US" sz="1100" b="1" i="0" u="none" strike="noStrike" cap="none" dirty="0">
                <a:solidFill>
                  <a:schemeClr val="dk1"/>
                </a:solidFill>
                <a:effectLst/>
                <a:latin typeface="Arial"/>
                <a:ea typeface="Arial"/>
                <a:cs typeface="Arial"/>
                <a:sym typeface="Arial"/>
              </a:rPr>
              <a:t>singular value decomposition</a:t>
            </a:r>
            <a:r>
              <a:rPr lang="en-US" sz="1100" b="0" i="0" u="none" strike="noStrike" cap="none" dirty="0">
                <a:solidFill>
                  <a:schemeClr val="dk1"/>
                </a:solidFill>
                <a:effectLst/>
                <a:latin typeface="Arial"/>
                <a:ea typeface="Arial"/>
                <a:cs typeface="Arial"/>
                <a:sym typeface="Arial"/>
              </a:rPr>
              <a:t> (</a:t>
            </a:r>
            <a:r>
              <a:rPr lang="en-US" sz="1100" b="1" i="0" u="none" strike="noStrike" cap="none" dirty="0">
                <a:solidFill>
                  <a:schemeClr val="dk1"/>
                </a:solidFill>
                <a:effectLst/>
                <a:latin typeface="Arial"/>
                <a:ea typeface="Arial"/>
                <a:cs typeface="Arial"/>
                <a:sym typeface="Arial"/>
              </a:rPr>
              <a:t>SVD</a:t>
            </a:r>
            <a:r>
              <a:rPr lang="en-US" sz="1100" b="0" i="0" u="none" strike="noStrike" cap="none" dirty="0">
                <a:solidFill>
                  <a:schemeClr val="dk1"/>
                </a:solidFill>
                <a:effectLst/>
                <a:latin typeface="Arial"/>
                <a:ea typeface="Arial"/>
                <a:cs typeface="Arial"/>
                <a:sym typeface="Arial"/>
              </a:rPr>
              <a:t>) is a </a:t>
            </a:r>
            <a:r>
              <a:rPr lang="en-US" sz="1100" b="0" i="0" u="none" strike="noStrike" cap="none" dirty="0">
                <a:solidFill>
                  <a:schemeClr val="dk1"/>
                </a:solidFill>
                <a:effectLst/>
                <a:latin typeface="Arial"/>
                <a:ea typeface="Arial"/>
                <a:cs typeface="Arial"/>
                <a:sym typeface="Arial"/>
                <a:hlinkClick r:id="rId3" tooltip="Matrix decomposition"/>
              </a:rPr>
              <a:t>factorization</a:t>
            </a:r>
            <a:r>
              <a:rPr lang="en-US" sz="1100" b="0" i="0" u="none" strike="noStrike" cap="none" dirty="0">
                <a:solidFill>
                  <a:schemeClr val="dk1"/>
                </a:solidFill>
                <a:effectLst/>
                <a:latin typeface="Arial"/>
                <a:ea typeface="Arial"/>
                <a:cs typeface="Arial"/>
                <a:sym typeface="Arial"/>
              </a:rPr>
              <a:t> of a </a:t>
            </a:r>
            <a:r>
              <a:rPr lang="en-US" sz="1100" b="0" i="0" u="none" strike="noStrike" cap="none" dirty="0">
                <a:solidFill>
                  <a:schemeClr val="dk1"/>
                </a:solidFill>
                <a:effectLst/>
                <a:latin typeface="Arial"/>
                <a:ea typeface="Arial"/>
                <a:cs typeface="Arial"/>
                <a:sym typeface="Arial"/>
                <a:hlinkClick r:id="rId4" tooltip="Real number"/>
              </a:rPr>
              <a:t>real</a:t>
            </a:r>
            <a:r>
              <a:rPr lang="en-US" sz="1100" b="0" i="0" u="none" strike="noStrike" cap="none" dirty="0">
                <a:solidFill>
                  <a:schemeClr val="dk1"/>
                </a:solidFill>
                <a:effectLst/>
                <a:latin typeface="Arial"/>
                <a:ea typeface="Arial"/>
                <a:cs typeface="Arial"/>
                <a:sym typeface="Arial"/>
              </a:rPr>
              <a:t> or </a:t>
            </a:r>
            <a:r>
              <a:rPr lang="en-US" sz="1100" b="0" i="0" u="none" strike="noStrike" cap="none" dirty="0">
                <a:solidFill>
                  <a:schemeClr val="dk1"/>
                </a:solidFill>
                <a:effectLst/>
                <a:latin typeface="Arial"/>
                <a:ea typeface="Arial"/>
                <a:cs typeface="Arial"/>
                <a:sym typeface="Arial"/>
                <a:hlinkClick r:id="rId5" tooltip="Complex number"/>
              </a:rPr>
              <a:t>complex</a:t>
            </a:r>
            <a:r>
              <a:rPr lang="en-US" sz="1100" b="0" i="0" u="none" strike="noStrike" cap="none" dirty="0">
                <a:solidFill>
                  <a:schemeClr val="dk1"/>
                </a:solidFill>
                <a:effectLst/>
                <a:latin typeface="Arial"/>
                <a:ea typeface="Arial"/>
                <a:cs typeface="Arial"/>
                <a:sym typeface="Arial"/>
              </a:rPr>
              <a:t> </a:t>
            </a:r>
            <a:r>
              <a:rPr lang="en-US" sz="1100" b="0" i="0" u="none" strike="noStrike" cap="none" dirty="0">
                <a:solidFill>
                  <a:schemeClr val="dk1"/>
                </a:solidFill>
                <a:effectLst/>
                <a:latin typeface="Arial"/>
                <a:ea typeface="Arial"/>
                <a:cs typeface="Arial"/>
                <a:sym typeface="Arial"/>
                <a:hlinkClick r:id="rId6" tooltip="Matrix (mathematics)"/>
              </a:rPr>
              <a:t>matrix</a:t>
            </a:r>
            <a:r>
              <a:rPr lang="en-US" sz="1100" b="0" i="0" u="none" strike="noStrike" cap="none" dirty="0">
                <a:solidFill>
                  <a:schemeClr val="dk1"/>
                </a:solidFill>
                <a:effectLst/>
                <a:latin typeface="Arial"/>
                <a:ea typeface="Arial"/>
                <a:cs typeface="Arial"/>
                <a:sym typeface="Arial"/>
              </a:rPr>
              <a:t>. It generalizes the </a:t>
            </a:r>
            <a:r>
              <a:rPr lang="en-US" sz="1100" b="0" i="0" u="none" strike="noStrike" cap="none" dirty="0">
                <a:solidFill>
                  <a:schemeClr val="dk1"/>
                </a:solidFill>
                <a:effectLst/>
                <a:latin typeface="Arial"/>
                <a:ea typeface="Arial"/>
                <a:cs typeface="Arial"/>
                <a:sym typeface="Arial"/>
                <a:hlinkClick r:id="rId7" tooltip="Eigendecomposition"/>
              </a:rPr>
              <a:t>eigendecomposition</a:t>
            </a:r>
            <a:r>
              <a:rPr lang="en-US" sz="1100" b="0" i="0" u="none" strike="noStrike" cap="none" dirty="0">
                <a:solidFill>
                  <a:schemeClr val="dk1"/>
                </a:solidFill>
                <a:effectLst/>
                <a:latin typeface="Arial"/>
                <a:ea typeface="Arial"/>
                <a:cs typeface="Arial"/>
                <a:sym typeface="Arial"/>
              </a:rPr>
              <a:t> of a square </a:t>
            </a:r>
            <a:r>
              <a:rPr lang="en-US" sz="1100" b="0" i="0" u="none" strike="noStrike" cap="none" dirty="0">
                <a:solidFill>
                  <a:schemeClr val="dk1"/>
                </a:solidFill>
                <a:effectLst/>
                <a:latin typeface="Arial"/>
                <a:ea typeface="Arial"/>
                <a:cs typeface="Arial"/>
                <a:sym typeface="Arial"/>
                <a:hlinkClick r:id="rId8" tooltip="Normal matrix"/>
              </a:rPr>
              <a:t>normal matrix</a:t>
            </a:r>
            <a:r>
              <a:rPr lang="en-US" sz="1100" b="0" i="0" u="none" strike="noStrike" cap="none" dirty="0">
                <a:solidFill>
                  <a:schemeClr val="dk1"/>
                </a:solidFill>
                <a:effectLst/>
                <a:latin typeface="Arial"/>
                <a:ea typeface="Arial"/>
                <a:cs typeface="Arial"/>
                <a:sym typeface="Arial"/>
              </a:rPr>
              <a:t> with an orthonormal </a:t>
            </a:r>
            <a:r>
              <a:rPr lang="en-US" sz="1100" b="0" i="0" u="none" strike="noStrike" cap="none" dirty="0" err="1">
                <a:solidFill>
                  <a:schemeClr val="dk1"/>
                </a:solidFill>
                <a:effectLst/>
                <a:latin typeface="Arial"/>
                <a:ea typeface="Arial"/>
                <a:cs typeface="Arial"/>
                <a:sym typeface="Arial"/>
              </a:rPr>
              <a:t>eigenbasis</a:t>
            </a:r>
            <a:r>
              <a:rPr lang="en-US" sz="1100" b="0" i="0" u="none" strike="noStrike" cap="none" dirty="0">
                <a:solidFill>
                  <a:schemeClr val="dk1"/>
                </a:solidFill>
                <a:effectLst/>
                <a:latin typeface="Arial"/>
                <a:ea typeface="Arial"/>
                <a:cs typeface="Arial"/>
                <a:sym typeface="Arial"/>
              </a:rPr>
              <a:t> to any {\</a:t>
            </a:r>
            <a:r>
              <a:rPr lang="en-US" sz="1100" b="0" i="0" u="none" strike="noStrike" cap="none" dirty="0" err="1">
                <a:solidFill>
                  <a:schemeClr val="dk1"/>
                </a:solidFill>
                <a:effectLst/>
                <a:latin typeface="Arial"/>
                <a:ea typeface="Arial"/>
                <a:cs typeface="Arial"/>
                <a:sym typeface="Arial"/>
              </a:rPr>
              <a:t>displaystyle</a:t>
            </a:r>
            <a:r>
              <a:rPr lang="en-US" sz="1100" b="0" i="0" u="none" strike="noStrike" cap="none" dirty="0">
                <a:solidFill>
                  <a:schemeClr val="dk1"/>
                </a:solidFill>
                <a:effectLst/>
                <a:latin typeface="Arial"/>
                <a:ea typeface="Arial"/>
                <a:cs typeface="Arial"/>
                <a:sym typeface="Arial"/>
              </a:rPr>
              <a:t> m\times n} matrix. It is related to the </a:t>
            </a:r>
            <a:r>
              <a:rPr lang="en-US" sz="1100" b="0" i="0" u="none" strike="noStrike" cap="none" dirty="0">
                <a:solidFill>
                  <a:schemeClr val="dk1"/>
                </a:solidFill>
                <a:effectLst/>
                <a:latin typeface="Arial"/>
                <a:ea typeface="Arial"/>
                <a:cs typeface="Arial"/>
                <a:sym typeface="Arial"/>
                <a:hlinkClick r:id="rId9" tooltip="Polar decomposition"/>
              </a:rPr>
              <a:t>polar decomposition</a:t>
            </a:r>
            <a:r>
              <a:rPr lang="en-US" sz="1100" b="0" i="0" u="none" strike="noStrike" cap="none" dirty="0">
                <a:solidFill>
                  <a:schemeClr val="dk1"/>
                </a:solidFill>
                <a:effectLst/>
                <a:latin typeface="Arial"/>
                <a:ea typeface="Arial"/>
                <a:cs typeface="Arial"/>
                <a:sym typeface="Arial"/>
              </a:rPr>
              <a:t>.</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289800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4: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dirty="0">
              <a:solidFill>
                <a:schemeClr val="dk1"/>
              </a:solidFill>
              <a:latin typeface="Trebuchet MS"/>
              <a:ea typeface="Trebuchet MS"/>
              <a:cs typeface="Trebuchet MS"/>
              <a:sym typeface="Trebuchet MS"/>
            </a:endParaRPr>
          </a:p>
        </p:txBody>
      </p:sp>
      <p:sp>
        <p:nvSpPr>
          <p:cNvPr id="167" name="Google Shape;167;p14: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2714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8675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dirty="0">
              <a:solidFill>
                <a:schemeClr val="dk1"/>
              </a:solidFill>
              <a:latin typeface="Trebuchet MS"/>
              <a:ea typeface="Trebuchet MS"/>
              <a:cs typeface="Trebuchet MS"/>
              <a:sym typeface="Trebuchet MS"/>
            </a:endParaRPr>
          </a:p>
        </p:txBody>
      </p:sp>
      <p:sp>
        <p:nvSpPr>
          <p:cNvPr id="128" name="Google Shape;128;p7: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4: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dirty="0">
              <a:solidFill>
                <a:schemeClr val="dk1"/>
              </a:solidFill>
              <a:latin typeface="Trebuchet MS"/>
              <a:ea typeface="Trebuchet MS"/>
              <a:cs typeface="Trebuchet MS"/>
              <a:sym typeface="Trebuchet MS"/>
            </a:endParaRPr>
          </a:p>
        </p:txBody>
      </p:sp>
      <p:sp>
        <p:nvSpPr>
          <p:cNvPr id="167" name="Google Shape;167;p14: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3441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The main question now is how to implement an algorithm that generates word embeddings.  There are multiple such algorithms.  In this lab, you will work primarily with the Word2Vec algorithm that was invented by </a:t>
            </a:r>
            <a:r>
              <a:rPr lang="en-US" dirty="0" err="1"/>
              <a:t>Mikolov</a:t>
            </a:r>
            <a:r>
              <a:rPr lang="en-US" dirty="0"/>
              <a:t> et al. while at Google.</a:t>
            </a:r>
          </a:p>
          <a:p>
            <a:r>
              <a:rPr lang="en-US" dirty="0"/>
              <a:t>Word2Vec has two variants:</a:t>
            </a:r>
          </a:p>
          <a:p>
            <a:pPr marL="228600" indent="-228600">
              <a:buAutoNum type="arabicPeriod"/>
            </a:pPr>
            <a:r>
              <a:rPr lang="en-US" dirty="0"/>
              <a:t>Continuous Bag-of-Words (CBOW):  In this variant, using a number of context words, we try to predict the target word.  Notice that by summing the embedding vectors we lose the word order, hence the </a:t>
            </a:r>
            <a:r>
              <a:rPr lang="en-US" dirty="0" err="1"/>
              <a:t>BoW</a:t>
            </a:r>
            <a:r>
              <a:rPr lang="en-US" dirty="0"/>
              <a:t> name.  </a:t>
            </a:r>
          </a:p>
          <a:p>
            <a:pPr marL="228600" indent="-228600">
              <a:buAutoNum type="arabicPeriod"/>
            </a:pPr>
            <a:r>
              <a:rPr lang="en-US" dirty="0"/>
              <a:t>Skip-Gram:  In this variant we use the target word to predict each of the context words.   </a:t>
            </a:r>
          </a:p>
          <a:p>
            <a:pPr marL="228600" indent="-228600">
              <a:buAutoNum type="arabicPeriod"/>
            </a:pPr>
            <a:endParaRPr lang="en-US" dirty="0"/>
          </a:p>
          <a:p>
            <a:pPr marL="0" indent="0">
              <a:buNone/>
            </a:pPr>
            <a:r>
              <a:rPr lang="en-US" dirty="0"/>
              <a:t>Note the words marked PAD – these are padding markers, signifying that there are no actual words here.  Essentially, these are NULL markers for denoting empty context words.</a:t>
            </a:r>
          </a:p>
          <a:p>
            <a:pPr marL="228600" indent="-228600">
              <a:buAutoNum type="arabicPeriod"/>
            </a:pPr>
            <a:endParaRPr lang="en-US" dirty="0"/>
          </a:p>
          <a:p>
            <a:pPr marL="0" indent="0">
              <a:buNone/>
            </a:pPr>
            <a:r>
              <a:rPr lang="en-US" dirty="0"/>
              <a:t>A key property of the Word2Vec algorithm is that it is </a:t>
            </a:r>
            <a:r>
              <a:rPr lang="en-US" i="1" dirty="0"/>
              <a:t>unsupervised</a:t>
            </a:r>
            <a:r>
              <a:rPr lang="en-US" i="0" dirty="0"/>
              <a:t> (or more precisely, </a:t>
            </a:r>
            <a:r>
              <a:rPr lang="en-US" i="1" dirty="0"/>
              <a:t>self-supervised</a:t>
            </a:r>
            <a:r>
              <a:rPr lang="en-US" i="0" dirty="0"/>
              <a:t>).  This means that it can be trained with huge corpora and generate very useful embedding vectors.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22</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342665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The main question now is how to implement an algorithm that generates word embeddings.  There are multiple such algorithms.  In this lab, you will work primarily with the Word2Vec algorithm that was invented by </a:t>
            </a:r>
            <a:r>
              <a:rPr lang="en-US" dirty="0" err="1"/>
              <a:t>Mikolov</a:t>
            </a:r>
            <a:r>
              <a:rPr lang="en-US" dirty="0"/>
              <a:t> et al. while at Google.</a:t>
            </a:r>
          </a:p>
          <a:p>
            <a:r>
              <a:rPr lang="en-US" dirty="0"/>
              <a:t>Word2Vec has two variants:</a:t>
            </a:r>
          </a:p>
          <a:p>
            <a:pPr marL="228600" indent="-228600">
              <a:buAutoNum type="arabicPeriod"/>
            </a:pPr>
            <a:r>
              <a:rPr lang="en-US" dirty="0"/>
              <a:t>Continuous Bag-of-Words (CBOW):  In this variant, using a number of context words, we try to predict the target word.  Notice that by summing the embedding vectors we lose the word order, hence the </a:t>
            </a:r>
            <a:r>
              <a:rPr lang="en-US" dirty="0" err="1"/>
              <a:t>BoW</a:t>
            </a:r>
            <a:r>
              <a:rPr lang="en-US" dirty="0"/>
              <a:t> name.  </a:t>
            </a:r>
          </a:p>
          <a:p>
            <a:pPr marL="228600" indent="-228600">
              <a:buAutoNum type="arabicPeriod"/>
            </a:pPr>
            <a:r>
              <a:rPr lang="en-US" dirty="0"/>
              <a:t>Skip-Gram:  In this variant we use the target word to predict each of the context words.   </a:t>
            </a:r>
          </a:p>
          <a:p>
            <a:pPr marL="228600" indent="-228600">
              <a:buAutoNum type="arabicPeriod"/>
            </a:pPr>
            <a:endParaRPr lang="en-US" dirty="0"/>
          </a:p>
          <a:p>
            <a:pPr marL="0" indent="0">
              <a:buNone/>
            </a:pPr>
            <a:r>
              <a:rPr lang="en-US" dirty="0"/>
              <a:t>Note the words marked PAD – these are padding markers, signifying that there are no actual words here.  Essentially, these are NULL markers for denoting empty context words.</a:t>
            </a:r>
          </a:p>
          <a:p>
            <a:pPr marL="228600" indent="-228600">
              <a:buAutoNum type="arabicPeriod"/>
            </a:pPr>
            <a:endParaRPr lang="en-US" dirty="0"/>
          </a:p>
          <a:p>
            <a:pPr marL="0" indent="0">
              <a:buNone/>
            </a:pPr>
            <a:r>
              <a:rPr lang="en-US" dirty="0"/>
              <a:t>A key property of the Word2Vec algorithm is that it is </a:t>
            </a:r>
            <a:r>
              <a:rPr lang="en-US" i="1" dirty="0"/>
              <a:t>unsupervised</a:t>
            </a:r>
            <a:r>
              <a:rPr lang="en-US" i="0" dirty="0"/>
              <a:t> (or more precisely, </a:t>
            </a:r>
            <a:r>
              <a:rPr lang="en-US" i="1" dirty="0"/>
              <a:t>self-supervised</a:t>
            </a:r>
            <a:r>
              <a:rPr lang="en-US" i="0" dirty="0"/>
              <a:t>).  This means that it can be trained with huge corpora and generate very useful embedding vectors.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23</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661875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The main question now is how to implement an algorithm that generates word embeddings.  There are multiple such algorithms.  In this lab, you will work primarily with the Word2Vec algorithm that was invented by </a:t>
            </a:r>
            <a:r>
              <a:rPr lang="en-US" dirty="0" err="1"/>
              <a:t>Mikolov</a:t>
            </a:r>
            <a:r>
              <a:rPr lang="en-US" dirty="0"/>
              <a:t> et al. while at Google.</a:t>
            </a:r>
          </a:p>
          <a:p>
            <a:r>
              <a:rPr lang="en-US" dirty="0"/>
              <a:t>Word2Vec has two variants:</a:t>
            </a:r>
          </a:p>
          <a:p>
            <a:pPr marL="228600" indent="-228600">
              <a:buAutoNum type="arabicPeriod"/>
            </a:pPr>
            <a:r>
              <a:rPr lang="en-US" dirty="0"/>
              <a:t>Continuous Bag-of-Words (CBOW):  In this variant, using a number of context words, we try to predict the target word.  Notice that by summing the embedding vectors we lose the word order, hence the </a:t>
            </a:r>
            <a:r>
              <a:rPr lang="en-US" dirty="0" err="1"/>
              <a:t>BoW</a:t>
            </a:r>
            <a:r>
              <a:rPr lang="en-US" dirty="0"/>
              <a:t> name.  </a:t>
            </a:r>
          </a:p>
          <a:p>
            <a:pPr marL="228600" indent="-228600">
              <a:buAutoNum type="arabicPeriod"/>
            </a:pPr>
            <a:r>
              <a:rPr lang="en-US" dirty="0"/>
              <a:t>Skip-Gram:  In this variant we use the target word to predict each of the context words.   </a:t>
            </a:r>
          </a:p>
          <a:p>
            <a:pPr marL="228600" indent="-228600">
              <a:buAutoNum type="arabicPeriod"/>
            </a:pPr>
            <a:endParaRPr lang="en-US" dirty="0"/>
          </a:p>
          <a:p>
            <a:pPr marL="0" indent="0">
              <a:buNone/>
            </a:pPr>
            <a:r>
              <a:rPr lang="en-US" dirty="0"/>
              <a:t>Note the words marked PAD – these are padding markers, signifying that there are no actual words here.  Essentially, these are NULL markers for denoting empty context words.</a:t>
            </a:r>
          </a:p>
          <a:p>
            <a:pPr marL="228600" indent="-228600">
              <a:buAutoNum type="arabicPeriod"/>
            </a:pPr>
            <a:endParaRPr lang="en-US" dirty="0"/>
          </a:p>
          <a:p>
            <a:pPr marL="0" indent="0">
              <a:buNone/>
            </a:pPr>
            <a:r>
              <a:rPr lang="en-US" dirty="0"/>
              <a:t>A key property of the Word2Vec algorithm is that it is </a:t>
            </a:r>
            <a:r>
              <a:rPr lang="en-US" i="1" dirty="0"/>
              <a:t>unsupervised</a:t>
            </a:r>
            <a:r>
              <a:rPr lang="en-US" i="0" dirty="0"/>
              <a:t> (or more precisely, </a:t>
            </a:r>
            <a:r>
              <a:rPr lang="en-US" i="1" dirty="0"/>
              <a:t>self-supervised</a:t>
            </a:r>
            <a:r>
              <a:rPr lang="en-US" i="0" dirty="0"/>
              <a:t>).  This means that it can be trained with huge corpora and generate very useful embedding vectors.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24</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04827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25</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388321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76516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1953882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dirty="0"/>
          </a:p>
        </p:txBody>
      </p:sp>
    </p:spTree>
    <p:extLst>
      <p:ext uri="{BB962C8B-B14F-4D97-AF65-F5344CB8AC3E}">
        <p14:creationId xmlns:p14="http://schemas.microsoft.com/office/powerpoint/2010/main" val="2301946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4: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67" name="Google Shape;167;p14: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135091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Are classical models able to solve complex problems without additional feature engineering? Distributional approaches only capture information about co-</a:t>
            </a:r>
            <a:r>
              <a:rPr lang="en-GB" dirty="0" err="1"/>
              <a:t>occurance</a:t>
            </a:r>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818729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413977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269108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In this part, there will both a lecture and a hands-on lab section.  In the lecture we’ll cover these topics.  The goal of this lecture is to provide a good overview of NLP tasks, and the technologies to date (briefly) that have led us to the Transformer architecture, which was presented in the now-famous Google paper, “Attention is All You Need”.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a:p>
        </p:txBody>
      </p:sp>
    </p:spTree>
    <p:extLst>
      <p:ext uri="{BB962C8B-B14F-4D97-AF65-F5344CB8AC3E}">
        <p14:creationId xmlns:p14="http://schemas.microsoft.com/office/powerpoint/2010/main" val="35626627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In the previous lab, we encountered Fully-Connected (FC) neural networks.  We would either go forward (from layer </a:t>
            </a:r>
            <a:r>
              <a:rPr lang="en-US" dirty="0" err="1"/>
              <a:t>i</a:t>
            </a:r>
            <a:r>
              <a:rPr lang="en-US" dirty="0"/>
              <a:t> to i+1) when propagating information or backwards (from layer i+1 to </a:t>
            </a:r>
            <a:r>
              <a:rPr lang="en-US" dirty="0" err="1"/>
              <a:t>i</a:t>
            </a:r>
            <a:r>
              <a:rPr lang="en-US" dirty="0"/>
              <a:t>) when propagating the error.  At no point did we go in a horizontal direction inside the same layer.  </a:t>
            </a:r>
          </a:p>
          <a:p>
            <a:r>
              <a:rPr lang="en-US" dirty="0"/>
              <a:t>Often we wish to use neural networks with </a:t>
            </a:r>
            <a:r>
              <a:rPr lang="en-US" i="1" dirty="0"/>
              <a:t>sequence</a:t>
            </a:r>
            <a:r>
              <a:rPr lang="en-US" i="0" dirty="0"/>
              <a:t> inputs or outputs:  in other words, our input/output consists of different values at different timesteps.  For that, we need to use </a:t>
            </a:r>
            <a:r>
              <a:rPr lang="en-US" i="1" dirty="0"/>
              <a:t>recurrent neural networks (RNNs)</a:t>
            </a:r>
            <a:r>
              <a:rPr lang="en-US" i="0" dirty="0"/>
              <a:t>.  As shown in the example here, at each timestep we have different inputs (the X’s) and different outputs (the y’s).  Additionally, we have the </a:t>
            </a:r>
            <a:r>
              <a:rPr lang="en-US" i="1" dirty="0"/>
              <a:t>state</a:t>
            </a:r>
            <a:r>
              <a:rPr lang="en-US" i="0" dirty="0"/>
              <a:t> from the previous timestep (the S’s) as input (with the initial state typically being the 0 vector).</a:t>
            </a:r>
          </a:p>
          <a:p>
            <a:r>
              <a:rPr lang="en-US" i="0" dirty="0"/>
              <a:t>The algorithm used to train RNN’s is just the usual backpropagation, applied to subsequent timesteps and hence known as Backpropagation-Through-Time (BPTT).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36</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621298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Regular RNN’s are notoriously difficult to train.  Because of the multiple timesteps, error gradients often tend to either shrink (‘vanish’) or grow (‘explode’) exponentially.  This means that vanilla RNNs have difficulty with long sequences such as the ones we need for dealing with long text sequences.</a:t>
            </a:r>
          </a:p>
          <a:p>
            <a:r>
              <a:rPr lang="en-US" dirty="0"/>
              <a:t>A modification to the standard RNN is the Long Short-Term Memory (LSTM) cell, which overcomes many of the issues just mentioned.  Essentially, it is a set of multiple neurons known as </a:t>
            </a:r>
            <a:r>
              <a:rPr lang="en-US" i="1" dirty="0"/>
              <a:t>gates</a:t>
            </a:r>
            <a:r>
              <a:rPr lang="en-US" i="0" dirty="0"/>
              <a:t> along with a </a:t>
            </a:r>
            <a:r>
              <a:rPr lang="en-US" i="1" dirty="0"/>
              <a:t>memory cell</a:t>
            </a:r>
            <a:r>
              <a:rPr lang="en-US" i="0" dirty="0"/>
              <a:t>.  At each timestep, the cell receives input (x) along with the cell contents (c) and hidden state (h) from the previous timestep.  The gates have the following functions:</a:t>
            </a:r>
          </a:p>
          <a:p>
            <a:pPr marL="171450" indent="-171450">
              <a:buFont typeface="Arial" panose="020B0604020202020204" pitchFamily="34" charset="0"/>
              <a:buChar char="•"/>
            </a:pPr>
            <a:r>
              <a:rPr lang="en-US" i="0" dirty="0"/>
              <a:t>Forget gate – what parts of the memory cell should be ‘forgotten’ </a:t>
            </a:r>
          </a:p>
          <a:p>
            <a:pPr marL="171450" indent="-171450">
              <a:buFont typeface="Arial" panose="020B0604020202020204" pitchFamily="34" charset="0"/>
              <a:buChar char="•"/>
            </a:pPr>
            <a:r>
              <a:rPr lang="en-US" i="0" dirty="0"/>
              <a:t>Input gate – what parts of the input should be applied to the memory cell</a:t>
            </a:r>
          </a:p>
          <a:p>
            <a:pPr marL="171450" indent="-171450">
              <a:buFont typeface="Arial" panose="020B0604020202020204" pitchFamily="34" charset="0"/>
              <a:buChar char="•"/>
            </a:pPr>
            <a:r>
              <a:rPr lang="en-US" i="0" dirty="0"/>
              <a:t>Output gate  - what parts of the memory cell should be exposed in the output of the cell</a:t>
            </a:r>
          </a:p>
          <a:p>
            <a:pPr marL="0" indent="0">
              <a:buFont typeface="Arial" panose="020B0604020202020204" pitchFamily="34" charset="0"/>
              <a:buNone/>
            </a:pPr>
            <a:r>
              <a:rPr lang="en-US" i="0" dirty="0"/>
              <a:t>The new hidden state and memory cell state are then propagated to the next time step.  The parameters are learned as usual using BPTT.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37</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215269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582011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39</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604916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008225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a:p>
        </p:txBody>
      </p:sp>
      <p:sp>
        <p:nvSpPr>
          <p:cNvPr id="435" name="Google Shape;435;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8738144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42</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041844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43</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7660133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400" b="1" i="0" u="none" strike="noStrike" cap="none" dirty="0">
                <a:solidFill>
                  <a:schemeClr val="dk1"/>
                </a:solidFill>
                <a:effectLst/>
                <a:latin typeface="Arial"/>
                <a:ea typeface="Arial"/>
                <a:cs typeface="Arial"/>
                <a:sym typeface="Arial"/>
              </a:rPr>
              <a:t>Encoder</a:t>
            </a:r>
          </a:p>
          <a:p>
            <a:pPr marL="158750" indent="0">
              <a:buNone/>
            </a:pPr>
            <a:r>
              <a:rPr lang="en-US" sz="1400" b="0" i="0" u="none" strike="noStrike" cap="none" dirty="0">
                <a:solidFill>
                  <a:schemeClr val="dk1"/>
                </a:solidFill>
                <a:effectLst/>
                <a:latin typeface="Arial"/>
                <a:ea typeface="Arial"/>
                <a:cs typeface="Arial"/>
                <a:sym typeface="Arial"/>
              </a:rPr>
              <a:t>Encoder reads the input sentence from the source language and encodes that information in vectors which are called hidden states. </a:t>
            </a:r>
          </a:p>
          <a:p>
            <a:pPr marL="158750" indent="0">
              <a:buNone/>
            </a:pPr>
            <a:r>
              <a:rPr lang="en-US" sz="1400" b="0" i="0" u="none" strike="noStrike" cap="none" dirty="0">
                <a:solidFill>
                  <a:schemeClr val="dk1"/>
                </a:solidFill>
                <a:effectLst/>
                <a:latin typeface="Arial"/>
                <a:ea typeface="Arial"/>
                <a:cs typeface="Arial"/>
                <a:sym typeface="Arial"/>
              </a:rPr>
              <a:t>We only take the hidden state of the last RNN and discard the encoder outputs.</a:t>
            </a:r>
          </a:p>
          <a:p>
            <a:pPr marL="158750" indent="0">
              <a:buNone/>
            </a:pPr>
            <a:endParaRPr lang="en-US" sz="1400" b="1" i="0" u="none" strike="noStrike" cap="none" dirty="0">
              <a:solidFill>
                <a:schemeClr val="dk1"/>
              </a:solidFill>
              <a:effectLst/>
              <a:latin typeface="Arial"/>
              <a:ea typeface="Arial"/>
              <a:cs typeface="Arial"/>
              <a:sym typeface="Arial"/>
            </a:endParaRPr>
          </a:p>
          <a:p>
            <a:pPr marL="158750" indent="0">
              <a:buNone/>
            </a:pPr>
            <a:r>
              <a:rPr lang="en-US" sz="1400" b="1" i="0" u="none" strike="noStrike" cap="none" dirty="0">
                <a:solidFill>
                  <a:schemeClr val="dk1"/>
                </a:solidFill>
                <a:effectLst/>
                <a:latin typeface="Arial"/>
                <a:ea typeface="Arial"/>
                <a:cs typeface="Arial"/>
                <a:sym typeface="Arial"/>
              </a:rPr>
              <a:t>Decoder</a:t>
            </a:r>
          </a:p>
          <a:p>
            <a:pPr marL="158750" indent="0">
              <a:buNone/>
            </a:pPr>
            <a:r>
              <a:rPr lang="en-US" sz="1400" b="0" i="0" u="none" strike="noStrike" cap="none" dirty="0">
                <a:solidFill>
                  <a:schemeClr val="dk1"/>
                </a:solidFill>
                <a:effectLst/>
                <a:latin typeface="Arial"/>
                <a:ea typeface="Arial"/>
                <a:cs typeface="Arial"/>
                <a:sym typeface="Arial"/>
              </a:rPr>
              <a:t>Decoder takes the hidden state of the last Encoder RNN cell as the initial state of its first RNN cell along with the &lt;start&gt; token as the </a:t>
            </a:r>
          </a:p>
          <a:p>
            <a:pPr marL="158750" indent="0">
              <a:buNone/>
            </a:pPr>
            <a:r>
              <a:rPr lang="en-US" sz="1400" b="0" i="0" u="none" strike="noStrike" cap="none" dirty="0">
                <a:solidFill>
                  <a:schemeClr val="dk1"/>
                </a:solidFill>
                <a:effectLst/>
                <a:latin typeface="Arial"/>
                <a:ea typeface="Arial"/>
                <a:cs typeface="Arial"/>
                <a:sym typeface="Arial"/>
              </a:rPr>
              <a:t>initial input to produce an output sequence.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3369261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45</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555907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2636528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err="1">
                <a:solidFill>
                  <a:schemeClr val="dk1"/>
                </a:solidFill>
                <a:effectLst/>
                <a:latin typeface="Arial"/>
                <a:ea typeface="Arial"/>
                <a:cs typeface="Arial"/>
                <a:sym typeface="Arial"/>
              </a:rPr>
              <a:t>Bahdanau</a:t>
            </a:r>
            <a:r>
              <a:rPr lang="en-US" sz="1100" b="0" i="0" u="none" strike="noStrike" cap="none" dirty="0">
                <a:solidFill>
                  <a:schemeClr val="dk1"/>
                </a:solidFill>
                <a:effectLst/>
                <a:latin typeface="Arial"/>
                <a:ea typeface="Arial"/>
                <a:cs typeface="Arial"/>
                <a:sym typeface="Arial"/>
              </a:rPr>
              <a:t> Attention is also known as Additive attention as it performs a linear combination of encoder states and the decoder states.</a:t>
            </a:r>
          </a:p>
          <a:p>
            <a:pPr marL="158750" indent="0">
              <a:buNone/>
            </a:pPr>
            <a:endParaRPr lang="en-US" sz="1100" b="0" i="0" u="none" strike="noStrike" cap="none" dirty="0">
              <a:solidFill>
                <a:schemeClr val="dk1"/>
              </a:solidFill>
              <a:effectLst/>
              <a:latin typeface="Arial"/>
              <a:cs typeface="Arial"/>
              <a:sym typeface="Arial"/>
            </a:endParaRPr>
          </a:p>
          <a:p>
            <a:pPr marL="158750" indent="0">
              <a:buNone/>
            </a:pPr>
            <a:r>
              <a:rPr lang="en-US" sz="1100" b="1" i="0" u="none" strike="noStrike" cap="none" dirty="0">
                <a:solidFill>
                  <a:schemeClr val="dk1"/>
                </a:solidFill>
                <a:effectLst/>
                <a:latin typeface="Arial"/>
                <a:ea typeface="Arial"/>
                <a:cs typeface="Arial"/>
                <a:sym typeface="Arial"/>
              </a:rPr>
              <a:t>Pass all encoder hidden states to each step in the decoder</a:t>
            </a:r>
          </a:p>
          <a:p>
            <a:pPr marL="158750" indent="0">
              <a:buNone/>
            </a:pPr>
            <a:endParaRPr lang="en-US" sz="1100" b="1" i="0" u="none" strike="noStrike" cap="none" dirty="0">
              <a:solidFill>
                <a:schemeClr val="dk1"/>
              </a:solidFill>
              <a:effectLst/>
              <a:latin typeface="Arial"/>
              <a:ea typeface="Arial"/>
              <a:cs typeface="Arial"/>
              <a:sym typeface="Arial"/>
            </a:endParaRPr>
          </a:p>
          <a:p>
            <a:pPr marL="158750" indent="0">
              <a:buNone/>
            </a:pPr>
            <a:r>
              <a:rPr lang="en-US" sz="1100" b="1" i="0" u="none" strike="noStrike" cap="none" dirty="0">
                <a:solidFill>
                  <a:schemeClr val="dk1"/>
                </a:solidFill>
                <a:effectLst/>
                <a:latin typeface="Arial"/>
                <a:ea typeface="Arial"/>
                <a:cs typeface="Arial"/>
                <a:sym typeface="Arial"/>
              </a:rPr>
              <a:t>Notes:</a:t>
            </a:r>
          </a:p>
          <a:p>
            <a:pPr marL="158750" indent="0">
              <a:buNone/>
            </a:pPr>
            <a:endParaRPr lang="en-US" sz="1100" b="1" i="0" u="none" strike="noStrike" cap="none" dirty="0">
              <a:solidFill>
                <a:schemeClr val="dk1"/>
              </a:solidFill>
              <a:effectLst/>
              <a:latin typeface="Arial"/>
              <a:ea typeface="Arial"/>
              <a:cs typeface="Arial"/>
              <a:sym typeface="Arial"/>
            </a:endParaRPr>
          </a:p>
          <a:p>
            <a:pPr marL="158750" indent="0">
              <a:buNone/>
            </a:pPr>
            <a:r>
              <a:rPr lang="en-US" sz="1100" b="1" i="0" u="none" strike="noStrike" cap="none" dirty="0">
                <a:solidFill>
                  <a:schemeClr val="dk1"/>
                </a:solidFill>
                <a:effectLst/>
                <a:latin typeface="Arial"/>
                <a:ea typeface="Arial"/>
                <a:cs typeface="Arial"/>
                <a:sym typeface="Arial"/>
              </a:rPr>
              <a:t>FC</a:t>
            </a:r>
            <a:r>
              <a:rPr lang="en-US" sz="1100" b="0" i="0" u="none" strike="noStrike" cap="none" dirty="0">
                <a:solidFill>
                  <a:schemeClr val="dk1"/>
                </a:solidFill>
                <a:effectLst/>
                <a:latin typeface="Arial"/>
                <a:ea typeface="Arial"/>
                <a:cs typeface="Arial"/>
                <a:sym typeface="Arial"/>
              </a:rPr>
              <a:t> = Fully connected (dense) layer,</a:t>
            </a:r>
          </a:p>
          <a:p>
            <a:pPr marL="158750" indent="0">
              <a:buNone/>
            </a:pPr>
            <a:endParaRPr lang="en-US" sz="1100" b="0" i="0" u="none" strike="noStrike" cap="none" dirty="0">
              <a:solidFill>
                <a:schemeClr val="dk1"/>
              </a:solidFill>
              <a:effectLst/>
              <a:latin typeface="Arial"/>
              <a:ea typeface="Arial"/>
              <a:cs typeface="Arial"/>
              <a:sym typeface="Arial"/>
            </a:endParaRPr>
          </a:p>
          <a:p>
            <a:pPr marL="158750" indent="0">
              <a:buNone/>
            </a:pPr>
            <a:r>
              <a:rPr lang="en-US" sz="1100" b="1" i="0" u="none" strike="noStrike" cap="none" dirty="0">
                <a:solidFill>
                  <a:schemeClr val="dk1"/>
                </a:solidFill>
                <a:effectLst/>
                <a:latin typeface="Arial"/>
                <a:ea typeface="Arial"/>
                <a:cs typeface="Arial"/>
                <a:sym typeface="Arial"/>
              </a:rPr>
              <a:t>EO</a:t>
            </a:r>
            <a:r>
              <a:rPr lang="en-US" sz="1100" b="0" i="0" u="none" strike="noStrike" cap="none" dirty="0">
                <a:solidFill>
                  <a:schemeClr val="dk1"/>
                </a:solidFill>
                <a:effectLst/>
                <a:latin typeface="Arial"/>
                <a:ea typeface="Arial"/>
                <a:cs typeface="Arial"/>
                <a:sym typeface="Arial"/>
              </a:rPr>
              <a:t> = Encoder output,</a:t>
            </a:r>
          </a:p>
          <a:p>
            <a:pPr marL="158750" indent="0">
              <a:buNone/>
            </a:pPr>
            <a:endParaRPr lang="en-US" sz="1100" b="0" i="0" u="none" strike="noStrike" cap="none" dirty="0">
              <a:solidFill>
                <a:schemeClr val="dk1"/>
              </a:solidFill>
              <a:effectLst/>
              <a:latin typeface="Arial"/>
              <a:ea typeface="Arial"/>
              <a:cs typeface="Arial"/>
              <a:sym typeface="Arial"/>
            </a:endParaRPr>
          </a:p>
          <a:p>
            <a:pPr marL="158750" indent="0">
              <a:buNone/>
            </a:pPr>
            <a:r>
              <a:rPr lang="en-US" sz="1100" b="1" i="0" u="none" strike="noStrike" cap="none" dirty="0">
                <a:solidFill>
                  <a:schemeClr val="dk1"/>
                </a:solidFill>
                <a:effectLst/>
                <a:latin typeface="Arial"/>
                <a:ea typeface="Arial"/>
                <a:cs typeface="Arial"/>
                <a:sym typeface="Arial"/>
              </a:rPr>
              <a:t>H</a:t>
            </a:r>
            <a:r>
              <a:rPr lang="en-US" sz="1100" b="0" i="0" u="none" strike="noStrike" cap="none" dirty="0">
                <a:solidFill>
                  <a:schemeClr val="dk1"/>
                </a:solidFill>
                <a:effectLst/>
                <a:latin typeface="Arial"/>
                <a:ea typeface="Arial"/>
                <a:cs typeface="Arial"/>
                <a:sym typeface="Arial"/>
              </a:rPr>
              <a:t> = hidden state,</a:t>
            </a:r>
          </a:p>
          <a:p>
            <a:pPr marL="158750" indent="0">
              <a:buNone/>
            </a:pPr>
            <a:endParaRPr lang="en-US" sz="1100" b="0" i="0" u="none" strike="noStrike" cap="none" dirty="0">
              <a:solidFill>
                <a:schemeClr val="dk1"/>
              </a:solidFill>
              <a:effectLst/>
              <a:latin typeface="Arial"/>
              <a:ea typeface="Arial"/>
              <a:cs typeface="Arial"/>
              <a:sym typeface="Arial"/>
            </a:endParaRPr>
          </a:p>
          <a:p>
            <a:pPr marL="158750" indent="0">
              <a:buNone/>
            </a:pPr>
            <a:r>
              <a:rPr lang="en-US" sz="1100" b="1" i="0" u="none" strike="noStrike" cap="none" dirty="0">
                <a:solidFill>
                  <a:schemeClr val="dk1"/>
                </a:solidFill>
                <a:effectLst/>
                <a:latin typeface="Arial"/>
                <a:ea typeface="Arial"/>
                <a:cs typeface="Arial"/>
                <a:sym typeface="Arial"/>
              </a:rPr>
              <a:t>X</a:t>
            </a:r>
            <a:r>
              <a:rPr lang="en-US" sz="1100" b="0" i="0" u="none" strike="noStrike" cap="none" dirty="0">
                <a:solidFill>
                  <a:schemeClr val="dk1"/>
                </a:solidFill>
                <a:effectLst/>
                <a:latin typeface="Arial"/>
                <a:ea typeface="Arial"/>
                <a:cs typeface="Arial"/>
                <a:sym typeface="Arial"/>
              </a:rPr>
              <a:t> = input to the decoder.</a:t>
            </a:r>
          </a:p>
          <a:p>
            <a:pPr marL="158750" indent="0">
              <a:buNone/>
            </a:pPr>
            <a:endParaRPr lang="en-US" sz="1100" b="0" i="0" u="none" strike="noStrike" cap="none" dirty="0">
              <a:solidFill>
                <a:schemeClr val="dk1"/>
              </a:solidFill>
              <a:effectLst/>
              <a:latin typeface="Arial"/>
              <a:ea typeface="Arial"/>
              <a:cs typeface="Arial"/>
              <a:sym typeface="Arial"/>
            </a:endParaRPr>
          </a:p>
          <a:p>
            <a:pPr marL="457200" indent="-298450">
              <a:buFont typeface="Arial" panose="020B0604020202020204" pitchFamily="34" charset="0"/>
              <a:buChar char="•"/>
            </a:pPr>
            <a:r>
              <a:rPr lang="en-US" sz="1100" b="1" i="0" u="none" strike="noStrike" cap="none" dirty="0">
                <a:solidFill>
                  <a:schemeClr val="dk1"/>
                </a:solidFill>
                <a:effectLst/>
                <a:latin typeface="Arial"/>
                <a:ea typeface="Arial"/>
                <a:cs typeface="Arial"/>
                <a:sym typeface="Arial"/>
              </a:rPr>
              <a:t>score = FC(tanh(FC(EO) + FC(H)))* </a:t>
            </a:r>
          </a:p>
          <a:p>
            <a:pPr marL="457200" indent="-298450">
              <a:buFont typeface="Arial" panose="020B0604020202020204" pitchFamily="34" charset="0"/>
              <a:buChar char="•"/>
            </a:pPr>
            <a:endParaRPr lang="en-US" sz="1100" b="1" i="0" u="none" strike="noStrike" cap="none" dirty="0">
              <a:solidFill>
                <a:schemeClr val="dk1"/>
              </a:solidFill>
              <a:effectLst/>
              <a:latin typeface="Arial"/>
              <a:ea typeface="Arial"/>
              <a:cs typeface="Arial"/>
              <a:sym typeface="Arial"/>
            </a:endParaRPr>
          </a:p>
          <a:p>
            <a:pPr marL="457200" indent="-298450">
              <a:buFont typeface="Arial" panose="020B0604020202020204" pitchFamily="34" charset="0"/>
              <a:buChar char="•"/>
            </a:pPr>
            <a:r>
              <a:rPr lang="en-US" sz="1100" b="1" i="0" u="none" strike="noStrike" cap="none" dirty="0">
                <a:solidFill>
                  <a:schemeClr val="dk1"/>
                </a:solidFill>
                <a:effectLst/>
                <a:latin typeface="Arial"/>
                <a:ea typeface="Arial"/>
                <a:cs typeface="Arial"/>
                <a:sym typeface="Arial"/>
              </a:rPr>
              <a:t>attention weights = </a:t>
            </a:r>
            <a:r>
              <a:rPr lang="en-US" sz="1100" b="1" i="0" u="none" strike="noStrike" cap="none" dirty="0" err="1">
                <a:solidFill>
                  <a:schemeClr val="dk1"/>
                </a:solidFill>
                <a:effectLst/>
                <a:latin typeface="Arial"/>
                <a:ea typeface="Arial"/>
                <a:cs typeface="Arial"/>
                <a:sym typeface="Arial"/>
              </a:rPr>
              <a:t>softmax</a:t>
            </a:r>
            <a:r>
              <a:rPr lang="en-US" sz="1100" b="1" i="0" u="none" strike="noStrike" cap="none" dirty="0">
                <a:solidFill>
                  <a:schemeClr val="dk1"/>
                </a:solidFill>
                <a:effectLst/>
                <a:latin typeface="Arial"/>
                <a:ea typeface="Arial"/>
                <a:cs typeface="Arial"/>
                <a:sym typeface="Arial"/>
              </a:rPr>
              <a:t>(score, axis = 1)</a:t>
            </a:r>
            <a:r>
              <a:rPr lang="en-US" sz="1100" b="0" i="0" u="none" strike="noStrike" cap="none" dirty="0">
                <a:solidFill>
                  <a:schemeClr val="dk1"/>
                </a:solidFill>
                <a:effectLst/>
                <a:latin typeface="Arial"/>
                <a:ea typeface="Arial"/>
                <a:cs typeface="Arial"/>
                <a:sym typeface="Arial"/>
              </a:rPr>
              <a:t>. </a:t>
            </a:r>
            <a:r>
              <a:rPr lang="en-US" sz="1100" b="0" i="0" u="none" strike="noStrike" cap="none" dirty="0" err="1">
                <a:solidFill>
                  <a:schemeClr val="dk1"/>
                </a:solidFill>
                <a:effectLst/>
                <a:latin typeface="Arial"/>
                <a:ea typeface="Arial"/>
                <a:cs typeface="Arial"/>
                <a:sym typeface="Arial"/>
              </a:rPr>
              <a:t>Softmax</a:t>
            </a:r>
            <a:r>
              <a:rPr lang="en-US" sz="1100" b="0" i="0" u="none" strike="noStrike" cap="none" dirty="0">
                <a:solidFill>
                  <a:schemeClr val="dk1"/>
                </a:solidFill>
                <a:effectLst/>
                <a:latin typeface="Arial"/>
                <a:ea typeface="Arial"/>
                <a:cs typeface="Arial"/>
                <a:sym typeface="Arial"/>
              </a:rPr>
              <a:t> by default is applied on the last axis but here we want to apply it on the </a:t>
            </a:r>
            <a:r>
              <a:rPr lang="en-US" sz="1100" b="0" i="1" u="none" strike="noStrike" cap="none" dirty="0">
                <a:solidFill>
                  <a:schemeClr val="dk1"/>
                </a:solidFill>
                <a:effectLst/>
                <a:latin typeface="Arial"/>
                <a:ea typeface="Arial"/>
                <a:cs typeface="Arial"/>
                <a:sym typeface="Arial"/>
              </a:rPr>
              <a:t>1st axis</a:t>
            </a:r>
            <a:r>
              <a:rPr lang="en-US" sz="1100" b="0" i="0" u="none" strike="noStrike" cap="none" dirty="0">
                <a:solidFill>
                  <a:schemeClr val="dk1"/>
                </a:solidFill>
                <a:effectLst/>
                <a:latin typeface="Arial"/>
                <a:ea typeface="Arial"/>
                <a:cs typeface="Arial"/>
                <a:sym typeface="Arial"/>
              </a:rPr>
              <a:t>, since the shape of score is </a:t>
            </a:r>
            <a:r>
              <a:rPr lang="en-US" sz="1100" b="0" i="1" u="none" strike="noStrike" cap="none" dirty="0">
                <a:solidFill>
                  <a:schemeClr val="dk1"/>
                </a:solidFill>
                <a:effectLst/>
                <a:latin typeface="Arial"/>
                <a:ea typeface="Arial"/>
                <a:cs typeface="Arial"/>
                <a:sym typeface="Arial"/>
              </a:rPr>
              <a:t>(</a:t>
            </a:r>
            <a:r>
              <a:rPr lang="en-US" sz="1100" b="0" i="1" u="none" strike="noStrike" cap="none" dirty="0" err="1">
                <a:solidFill>
                  <a:schemeClr val="dk1"/>
                </a:solidFill>
                <a:effectLst/>
                <a:latin typeface="Arial"/>
                <a:ea typeface="Arial"/>
                <a:cs typeface="Arial"/>
                <a:sym typeface="Arial"/>
              </a:rPr>
              <a:t>batch_size</a:t>
            </a:r>
            <a:r>
              <a:rPr lang="en-US" sz="1100" b="0" i="1" u="none" strike="noStrike" cap="none" dirty="0">
                <a:solidFill>
                  <a:schemeClr val="dk1"/>
                </a:solidFill>
                <a:effectLst/>
                <a:latin typeface="Arial"/>
                <a:ea typeface="Arial"/>
                <a:cs typeface="Arial"/>
                <a:sym typeface="Arial"/>
              </a:rPr>
              <a:t>, </a:t>
            </a:r>
            <a:r>
              <a:rPr lang="en-US" sz="1100" b="0" i="1" u="none" strike="noStrike" cap="none" dirty="0" err="1">
                <a:solidFill>
                  <a:schemeClr val="dk1"/>
                </a:solidFill>
                <a:effectLst/>
                <a:latin typeface="Arial"/>
                <a:ea typeface="Arial"/>
                <a:cs typeface="Arial"/>
                <a:sym typeface="Arial"/>
              </a:rPr>
              <a:t>max_length</a:t>
            </a:r>
            <a:r>
              <a:rPr lang="en-US" sz="1100" b="0" i="1" u="none" strike="noStrike" cap="none" dirty="0">
                <a:solidFill>
                  <a:schemeClr val="dk1"/>
                </a:solidFill>
                <a:effectLst/>
                <a:latin typeface="Arial"/>
                <a:ea typeface="Arial"/>
                <a:cs typeface="Arial"/>
                <a:sym typeface="Arial"/>
              </a:rPr>
              <a:t>, </a:t>
            </a:r>
            <a:r>
              <a:rPr lang="en-US" sz="1100" b="0" i="1" u="none" strike="noStrike" cap="none" dirty="0" err="1">
                <a:solidFill>
                  <a:schemeClr val="dk1"/>
                </a:solidFill>
                <a:effectLst/>
                <a:latin typeface="Arial"/>
                <a:ea typeface="Arial"/>
                <a:cs typeface="Arial"/>
                <a:sym typeface="Arial"/>
              </a:rPr>
              <a:t>hidden_size</a:t>
            </a:r>
            <a:r>
              <a:rPr lang="en-US" sz="1100" b="0" i="1" u="none" strike="noStrike" cap="none" dirty="0">
                <a:solidFill>
                  <a:schemeClr val="dk1"/>
                </a:solidFill>
                <a:effectLst/>
                <a:latin typeface="Arial"/>
                <a:ea typeface="Arial"/>
                <a:cs typeface="Arial"/>
                <a:sym typeface="Arial"/>
              </a:rPr>
              <a:t>)</a:t>
            </a:r>
            <a:r>
              <a:rPr lang="en-US" sz="1100" b="0" i="0" u="none" strike="noStrike" cap="none" dirty="0">
                <a:solidFill>
                  <a:schemeClr val="dk1"/>
                </a:solidFill>
                <a:effectLst/>
                <a:latin typeface="Arial"/>
                <a:ea typeface="Arial"/>
                <a:cs typeface="Arial"/>
                <a:sym typeface="Arial"/>
              </a:rPr>
              <a:t>. </a:t>
            </a:r>
            <a:r>
              <a:rPr lang="en-US" sz="1100" b="0" i="0" u="none" strike="noStrike" cap="none" dirty="0" err="1">
                <a:solidFill>
                  <a:schemeClr val="dk1"/>
                </a:solidFill>
                <a:effectLst/>
                <a:latin typeface="Arial"/>
                <a:ea typeface="Arial"/>
                <a:cs typeface="Arial"/>
                <a:sym typeface="Arial"/>
              </a:rPr>
              <a:t>Max_length</a:t>
            </a:r>
            <a:r>
              <a:rPr lang="en-US" sz="1100" b="0" i="0" u="none" strike="noStrike" cap="none" dirty="0">
                <a:solidFill>
                  <a:schemeClr val="dk1"/>
                </a:solidFill>
                <a:effectLst/>
                <a:latin typeface="Arial"/>
                <a:ea typeface="Arial"/>
                <a:cs typeface="Arial"/>
                <a:sym typeface="Arial"/>
              </a:rPr>
              <a:t> is the length of our input. Since we are trying to assign a weight to each input, </a:t>
            </a:r>
            <a:r>
              <a:rPr lang="en-US" sz="1100" b="0" i="0" u="none" strike="noStrike" cap="none" dirty="0" err="1">
                <a:solidFill>
                  <a:schemeClr val="dk1"/>
                </a:solidFill>
                <a:effectLst/>
                <a:latin typeface="Arial"/>
                <a:ea typeface="Arial"/>
                <a:cs typeface="Arial"/>
                <a:sym typeface="Arial"/>
              </a:rPr>
              <a:t>softmax</a:t>
            </a:r>
            <a:r>
              <a:rPr lang="en-US" sz="1100" b="0" i="0" u="none" strike="noStrike" cap="none" dirty="0">
                <a:solidFill>
                  <a:schemeClr val="dk1"/>
                </a:solidFill>
                <a:effectLst/>
                <a:latin typeface="Arial"/>
                <a:ea typeface="Arial"/>
                <a:cs typeface="Arial"/>
                <a:sym typeface="Arial"/>
              </a:rPr>
              <a:t> should be applied on that axis.</a:t>
            </a:r>
          </a:p>
          <a:p>
            <a:pPr marL="457200" indent="-298450">
              <a:buFont typeface="Arial" panose="020B0604020202020204" pitchFamily="34" charset="0"/>
              <a:buChar char="•"/>
            </a:pPr>
            <a:endParaRPr lang="en-US" sz="1100" b="0" i="0" u="none" strike="noStrike" cap="none" dirty="0">
              <a:solidFill>
                <a:schemeClr val="dk1"/>
              </a:solidFill>
              <a:effectLst/>
              <a:latin typeface="Arial"/>
              <a:ea typeface="Arial"/>
              <a:cs typeface="Arial"/>
              <a:sym typeface="Arial"/>
            </a:endParaRPr>
          </a:p>
          <a:p>
            <a:pPr marL="457200" indent="-298450">
              <a:buFont typeface="Arial" panose="020B0604020202020204" pitchFamily="34" charset="0"/>
              <a:buChar char="•"/>
            </a:pPr>
            <a:r>
              <a:rPr lang="en-US" sz="1100" b="1" i="0" u="none" strike="noStrike" cap="none" dirty="0">
                <a:solidFill>
                  <a:schemeClr val="dk1"/>
                </a:solidFill>
                <a:effectLst/>
                <a:latin typeface="Arial"/>
                <a:ea typeface="Arial"/>
                <a:cs typeface="Arial"/>
                <a:sym typeface="Arial"/>
              </a:rPr>
              <a:t>* context vector = sum(attention weights </a:t>
            </a:r>
          </a:p>
          <a:p>
            <a:pPr marL="457200" indent="-298450">
              <a:buFont typeface="Arial" panose="020B0604020202020204" pitchFamily="34" charset="0"/>
              <a:buChar char="•"/>
            </a:pPr>
            <a:endParaRPr lang="en-US" sz="1100" b="1" i="0" u="none" strike="noStrike" cap="none" dirty="0">
              <a:solidFill>
                <a:schemeClr val="dk1"/>
              </a:solidFill>
              <a:effectLst/>
              <a:latin typeface="Arial"/>
              <a:ea typeface="Arial"/>
              <a:cs typeface="Arial"/>
              <a:sym typeface="Arial"/>
            </a:endParaRPr>
          </a:p>
          <a:p>
            <a:pPr marL="457200" indent="-298450">
              <a:buFont typeface="Arial" panose="020B0604020202020204" pitchFamily="34" charset="0"/>
              <a:buChar char="•"/>
            </a:pPr>
            <a:r>
              <a:rPr lang="en-US" sz="1100" b="1" i="0" u="none" strike="noStrike" cap="none" dirty="0">
                <a:solidFill>
                  <a:schemeClr val="dk1"/>
                </a:solidFill>
                <a:effectLst/>
                <a:latin typeface="Arial"/>
                <a:ea typeface="Arial"/>
                <a:cs typeface="Arial"/>
                <a:sym typeface="Arial"/>
              </a:rPr>
              <a:t>* EO, axis = 1)</a:t>
            </a:r>
            <a:r>
              <a:rPr lang="en-US" sz="1100" b="0" i="0" u="none" strike="noStrike" cap="none" dirty="0">
                <a:solidFill>
                  <a:schemeClr val="dk1"/>
                </a:solidFill>
                <a:effectLst/>
                <a:latin typeface="Arial"/>
                <a:ea typeface="Arial"/>
                <a:cs typeface="Arial"/>
                <a:sym typeface="Arial"/>
              </a:rPr>
              <a:t>. Same reason as above for choosing axis as 1.</a:t>
            </a:r>
          </a:p>
          <a:p>
            <a:pPr marL="457200" indent="-298450">
              <a:buFont typeface="Arial" panose="020B0604020202020204" pitchFamily="34" charset="0"/>
              <a:buChar char="•"/>
            </a:pPr>
            <a:endParaRPr lang="en-US" sz="1100" b="0" i="0" u="none" strike="noStrike" cap="none" dirty="0">
              <a:solidFill>
                <a:schemeClr val="dk1"/>
              </a:solidFill>
              <a:effectLst/>
              <a:latin typeface="Arial"/>
              <a:ea typeface="Arial"/>
              <a:cs typeface="Arial"/>
              <a:sym typeface="Arial"/>
            </a:endParaRPr>
          </a:p>
          <a:p>
            <a:pPr marL="457200" indent="-298450">
              <a:buFont typeface="Arial" panose="020B0604020202020204" pitchFamily="34" charset="0"/>
              <a:buChar char="•"/>
            </a:pPr>
            <a:r>
              <a:rPr lang="en-US" sz="1100" b="1" i="0" u="none" strike="noStrike" cap="none" dirty="0">
                <a:solidFill>
                  <a:schemeClr val="dk1"/>
                </a:solidFill>
                <a:effectLst/>
                <a:latin typeface="Arial"/>
                <a:ea typeface="Arial"/>
                <a:cs typeface="Arial"/>
                <a:sym typeface="Arial"/>
              </a:rPr>
              <a:t>* embedding output = The input to the decoder</a:t>
            </a:r>
            <a:r>
              <a:rPr lang="en-US" sz="1100" b="0" i="0" u="none" strike="noStrike" cap="none" dirty="0">
                <a:solidFill>
                  <a:schemeClr val="dk1"/>
                </a:solidFill>
                <a:effectLst/>
                <a:latin typeface="Arial"/>
                <a:ea typeface="Arial"/>
                <a:cs typeface="Arial"/>
                <a:sym typeface="Arial"/>
              </a:rPr>
              <a:t> X is passed through an embedding layer.</a:t>
            </a:r>
          </a:p>
          <a:p>
            <a:pPr marL="457200" indent="-298450">
              <a:buFont typeface="Arial" panose="020B0604020202020204" pitchFamily="34" charset="0"/>
              <a:buChar char="•"/>
            </a:pPr>
            <a:endParaRPr lang="en-US" sz="1100" b="0" i="0" u="none" strike="noStrike" cap="none" dirty="0">
              <a:solidFill>
                <a:schemeClr val="dk1"/>
              </a:solidFill>
              <a:effectLst/>
              <a:latin typeface="Arial"/>
              <a:ea typeface="Arial"/>
              <a:cs typeface="Arial"/>
              <a:sym typeface="Arial"/>
            </a:endParaRPr>
          </a:p>
          <a:p>
            <a:pPr marL="457200" indent="-298450">
              <a:buFont typeface="Arial" panose="020B0604020202020204" pitchFamily="34" charset="0"/>
              <a:buChar char="•"/>
            </a:pPr>
            <a:r>
              <a:rPr lang="en-US" sz="1100" b="1" i="0" u="none" strike="noStrike" cap="none" dirty="0">
                <a:solidFill>
                  <a:schemeClr val="dk1"/>
                </a:solidFill>
                <a:effectLst/>
                <a:latin typeface="Arial"/>
                <a:ea typeface="Arial"/>
                <a:cs typeface="Arial"/>
                <a:sym typeface="Arial"/>
              </a:rPr>
              <a:t>* merged vector = </a:t>
            </a:r>
            <a:r>
              <a:rPr lang="en-US" sz="1100" b="1" i="0" u="none" strike="noStrike" cap="none" dirty="0" err="1">
                <a:solidFill>
                  <a:schemeClr val="dk1"/>
                </a:solidFill>
                <a:effectLst/>
                <a:latin typeface="Arial"/>
                <a:ea typeface="Arial"/>
                <a:cs typeface="Arial"/>
                <a:sym typeface="Arial"/>
              </a:rPr>
              <a:t>concat</a:t>
            </a:r>
            <a:r>
              <a:rPr lang="en-US" sz="1100" b="1" i="0" u="none" strike="noStrike" cap="none" dirty="0">
                <a:solidFill>
                  <a:schemeClr val="dk1"/>
                </a:solidFill>
                <a:effectLst/>
                <a:latin typeface="Arial"/>
                <a:ea typeface="Arial"/>
                <a:cs typeface="Arial"/>
                <a:sym typeface="Arial"/>
              </a:rPr>
              <a:t>(embedding output, context vector)</a:t>
            </a:r>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796609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chemeClr val="dk1"/>
                </a:solidFill>
                <a:effectLst/>
                <a:latin typeface="Arial"/>
                <a:ea typeface="Arial"/>
                <a:cs typeface="Arial"/>
                <a:sym typeface="Arial"/>
              </a:rPr>
              <a:t>Alignment scores calculated between the previous decoder hidden state and each of the encoder’s hidden states. </a:t>
            </a:r>
          </a:p>
          <a:p>
            <a:pPr marL="158750" indent="0">
              <a:buNone/>
            </a:pPr>
            <a:endParaRPr lang="en-US" sz="1100" b="0" i="0" u="none" strike="noStrike" cap="none" dirty="0">
              <a:solidFill>
                <a:schemeClr val="dk1"/>
              </a:solidFill>
              <a:effectLst/>
              <a:latin typeface="Arial"/>
              <a:ea typeface="Arial"/>
              <a:cs typeface="Arial"/>
              <a:sym typeface="Arial"/>
            </a:endParaRPr>
          </a:p>
          <a:p>
            <a:pPr marL="158750" indent="0">
              <a:buNone/>
            </a:pPr>
            <a:r>
              <a:rPr lang="en-US" sz="1100" b="0" i="0" u="none" strike="noStrike" cap="none" dirty="0">
                <a:solidFill>
                  <a:schemeClr val="dk1"/>
                </a:solidFill>
                <a:effectLst/>
                <a:latin typeface="Arial"/>
                <a:ea typeface="Arial"/>
                <a:cs typeface="Arial"/>
                <a:sym typeface="Arial"/>
              </a:rPr>
              <a:t>The alignment scores for each encoder hidden state are combined and represented in a single vector and then </a:t>
            </a:r>
            <a:r>
              <a:rPr lang="en-US" sz="1100" b="0" i="0" u="none" strike="noStrike" cap="none" dirty="0" err="1">
                <a:solidFill>
                  <a:schemeClr val="dk1"/>
                </a:solidFill>
                <a:effectLst/>
                <a:latin typeface="Arial"/>
                <a:ea typeface="Arial"/>
                <a:cs typeface="Arial"/>
                <a:sym typeface="Arial"/>
              </a:rPr>
              <a:t>softmax</a:t>
            </a:r>
            <a:r>
              <a:rPr lang="en-US" sz="1100" b="0" i="0" u="none" strike="noStrike" cap="none" dirty="0">
                <a:solidFill>
                  <a:schemeClr val="dk1"/>
                </a:solidFill>
                <a:effectLst/>
                <a:latin typeface="Arial"/>
                <a:ea typeface="Arial"/>
                <a:cs typeface="Arial"/>
                <a:sym typeface="Arial"/>
              </a:rPr>
              <a:t>-ed</a:t>
            </a:r>
            <a:r>
              <a:rPr lang="en-US" sz="1100" b="1" i="0" u="none" strike="noStrike" cap="none" dirty="0">
                <a:solidFill>
                  <a:schemeClr val="dk1"/>
                </a:solidFill>
                <a:effectLst/>
                <a:latin typeface="Arial"/>
                <a:ea typeface="Arial"/>
                <a:cs typeface="Arial"/>
                <a:sym typeface="Arial"/>
              </a:rPr>
              <a: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7890950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1" i="0" u="none" strike="noStrike" cap="none" dirty="0">
                <a:solidFill>
                  <a:schemeClr val="dk1"/>
                </a:solidFill>
                <a:effectLst/>
                <a:latin typeface="Arial"/>
                <a:ea typeface="Arial"/>
                <a:cs typeface="Arial"/>
                <a:sym typeface="Arial"/>
              </a:rPr>
              <a:t>.</a:t>
            </a:r>
            <a:r>
              <a:rPr lang="en-US" sz="1100" b="0" i="0" u="none" strike="noStrike" cap="none" dirty="0">
                <a:solidFill>
                  <a:schemeClr val="dk1"/>
                </a:solidFill>
                <a:effectLst/>
                <a:latin typeface="Arial"/>
                <a:ea typeface="Arial"/>
                <a:cs typeface="Arial"/>
                <a:sym typeface="Arial"/>
              </a:rPr>
              <a:t> The encoder hidden states and their respective alignment scores (attention weights in the above equation)are multiplied to form the context vector. The context vector is used to compute the final output of the decoder.</a:t>
            </a:r>
          </a:p>
          <a:p>
            <a:pPr marL="158750" indent="0">
              <a:buNone/>
            </a:pPr>
            <a:endParaRPr lang="en-US" sz="1100" b="0" i="0" u="none" strike="noStrike" cap="none" dirty="0">
              <a:solidFill>
                <a:schemeClr val="dk1"/>
              </a:solidFill>
              <a:effectLst/>
              <a:latin typeface="Arial"/>
              <a:cs typeface="Arial"/>
              <a:sym typeface="Arial"/>
            </a:endParaRPr>
          </a:p>
          <a:p>
            <a:pPr marL="158750" indent="0">
              <a:buNone/>
            </a:pPr>
            <a:r>
              <a:rPr lang="en-US" sz="1100" b="0" i="0" u="none" strike="noStrike" cap="none" dirty="0">
                <a:solidFill>
                  <a:schemeClr val="dk1"/>
                </a:solidFill>
                <a:effectLst/>
                <a:latin typeface="Arial"/>
                <a:ea typeface="Arial"/>
                <a:cs typeface="Arial"/>
                <a:sym typeface="Arial"/>
              </a:rPr>
              <a:t>The context vector that is obtained in the previous step is concatenated with the previous decoder output and fed into the Decoder RNN cell to produce a new hidden state. </a:t>
            </a:r>
          </a:p>
          <a:p>
            <a:pPr marL="158750" indent="0">
              <a:buNone/>
            </a:pPr>
            <a:endParaRPr lang="en-US" sz="1100" b="0" i="0" u="none" strike="noStrike" cap="none" dirty="0">
              <a:solidFill>
                <a:schemeClr val="dk1"/>
              </a:solidFill>
              <a:effectLst/>
              <a:latin typeface="Arial"/>
              <a:cs typeface="Arial"/>
              <a:sym typeface="Arial"/>
            </a:endParaRPr>
          </a:p>
          <a:p>
            <a:pPr marL="15875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2339632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278568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4: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67" name="Google Shape;167;p14: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101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635870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52</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0588160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8945066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1152028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5055611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56</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8978505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2482340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667569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60</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0174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7882709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2007355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62</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2285649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63</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366185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64</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278779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65</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1095628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66</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54292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352487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69</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1479983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71</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36402560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72</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38359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4: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67" name="Google Shape;167;p14: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7045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i="0"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842003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2_Title Slide - Images">
  <p:cSld name="12_Title Slide - Images">
    <p:bg>
      <p:bgPr>
        <a:solidFill>
          <a:schemeClr val="lt1"/>
        </a:solidFill>
        <a:effectLst/>
      </p:bgPr>
    </p:bg>
    <p:spTree>
      <p:nvGrpSpPr>
        <p:cNvPr id="1" name="Shape 9"/>
        <p:cNvGrpSpPr/>
        <p:nvPr/>
      </p:nvGrpSpPr>
      <p:grpSpPr>
        <a:xfrm>
          <a:off x="0" y="0"/>
          <a:ext cx="0" cy="0"/>
          <a:chOff x="0" y="0"/>
          <a:chExt cx="0" cy="0"/>
        </a:xfrm>
      </p:grpSpPr>
      <p:sp>
        <p:nvSpPr>
          <p:cNvPr id="11" name="Google Shape;11;p2"/>
          <p:cNvSpPr/>
          <p:nvPr/>
        </p:nvSpPr>
        <p:spPr>
          <a:xfrm rot="10800000" flipH="1">
            <a:off x="0" y="0"/>
            <a:ext cx="9144000" cy="51435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12" name="Google Shape;12;p2"/>
          <p:cNvSpPr txBox="1">
            <a:spLocks noGrp="1"/>
          </p:cNvSpPr>
          <p:nvPr>
            <p:ph type="subTitle" idx="1"/>
          </p:nvPr>
        </p:nvSpPr>
        <p:spPr>
          <a:xfrm>
            <a:off x="409145" y="3405835"/>
            <a:ext cx="5047611" cy="3232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1667" b="0" i="0" u="none" strike="noStrike" cap="none">
                <a:solidFill>
                  <a:srgbClr val="595959"/>
                </a:solidFill>
                <a:latin typeface="Trebuchet MS"/>
                <a:ea typeface="Trebuchet MS"/>
                <a:cs typeface="Trebuchet MS"/>
                <a:sym typeface="Trebuchet MS"/>
              </a:defRPr>
            </a:lvl1pPr>
            <a:lvl2pPr marR="0" lvl="1"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750"/>
              </a:spcBef>
              <a:spcAft>
                <a:spcPts val="0"/>
              </a:spcAft>
              <a:buClr>
                <a:schemeClr val="dk1"/>
              </a:buClr>
              <a:buSzPts val="1400"/>
              <a:buFont typeface="Trebuchet MS"/>
              <a:buNone/>
              <a:defRPr sz="1333" b="0" i="0" u="none" strike="noStrike" cap="none">
                <a:solidFill>
                  <a:schemeClr val="dk2"/>
                </a:solidFill>
                <a:latin typeface="Trebuchet MS"/>
                <a:ea typeface="Trebuchet MS"/>
                <a:cs typeface="Trebuchet MS"/>
                <a:sym typeface="Trebuchet MS"/>
              </a:defRPr>
            </a:lvl3pPr>
            <a:lvl4pPr marR="0" lvl="3" algn="l" rtl="0">
              <a:lnSpc>
                <a:spcPct val="100000"/>
              </a:lnSpc>
              <a:spcBef>
                <a:spcPts val="750"/>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4pPr>
            <a:lvl5pPr marR="0" lvl="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5pPr>
            <a:lvl6pPr marR="0" lvl="5"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R="0" lvl="6"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R="0" lvl="7"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R="0" lvl="8"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dirty="0"/>
          </a:p>
        </p:txBody>
      </p:sp>
      <p:sp>
        <p:nvSpPr>
          <p:cNvPr id="13" name="Google Shape;13;p2"/>
          <p:cNvSpPr txBox="1">
            <a:spLocks noGrp="1"/>
          </p:cNvSpPr>
          <p:nvPr>
            <p:ph type="title"/>
          </p:nvPr>
        </p:nvSpPr>
        <p:spPr>
          <a:xfrm>
            <a:off x="409145" y="2366057"/>
            <a:ext cx="5047611" cy="819046"/>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2"/>
              </a:buClr>
              <a:buSzPts val="1400"/>
              <a:buFont typeface="Trebuchet MS"/>
              <a:buNone/>
              <a:defRPr sz="3666" b="1" i="0" u="none" strike="noStrike" cap="none">
                <a:solidFill>
                  <a:schemeClr val="lt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dirty="0"/>
          </a:p>
        </p:txBody>
      </p:sp>
      <p:cxnSp>
        <p:nvCxnSpPr>
          <p:cNvPr id="14" name="Google Shape;14;p2"/>
          <p:cNvCxnSpPr/>
          <p:nvPr/>
        </p:nvCxnSpPr>
        <p:spPr>
          <a:xfrm>
            <a:off x="486114" y="3295019"/>
            <a:ext cx="4547308" cy="0"/>
          </a:xfrm>
          <a:prstGeom prst="straightConnector1">
            <a:avLst/>
          </a:prstGeom>
          <a:noFill/>
          <a:ln w="9525" cap="rnd" cmpd="sng">
            <a:solidFill>
              <a:schemeClr val="accent4"/>
            </a:solidFill>
            <a:prstDash val="solid"/>
            <a:round/>
            <a:headEnd type="none" w="sm" len="sm"/>
            <a:tailEnd type="none" w="sm" len="sm"/>
          </a:ln>
        </p:spPr>
      </p:cxnSp>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ideo">
  <p:cSld name="1_Video">
    <p:spTree>
      <p:nvGrpSpPr>
        <p:cNvPr id="1" name="Shape 25"/>
        <p:cNvGrpSpPr/>
        <p:nvPr/>
      </p:nvGrpSpPr>
      <p:grpSpPr>
        <a:xfrm>
          <a:off x="0" y="0"/>
          <a:ext cx="0" cy="0"/>
          <a:chOff x="0" y="0"/>
          <a:chExt cx="0" cy="0"/>
        </a:xfrm>
      </p:grpSpPr>
      <p:sp>
        <p:nvSpPr>
          <p:cNvPr id="26" name="Google Shape;26;p39"/>
          <p:cNvSpPr/>
          <p:nvPr/>
        </p:nvSpPr>
        <p:spPr>
          <a:xfrm>
            <a:off x="8216605" y="4768303"/>
            <a:ext cx="838790" cy="264442"/>
          </a:xfrm>
          <a:prstGeom prst="rect">
            <a:avLst/>
          </a:prstGeom>
          <a:solidFill>
            <a:schemeClr val="lt1"/>
          </a:solidFill>
          <a:ln>
            <a:noFill/>
          </a:ln>
        </p:spPr>
        <p:txBody>
          <a:bodyPr spcFirstLastPara="1" wrap="square" lIns="45713" tIns="22850" rIns="45713" bIns="2285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Tree>
    <p:extLst>
      <p:ext uri="{BB962C8B-B14F-4D97-AF65-F5344CB8AC3E}">
        <p14:creationId xmlns:p14="http://schemas.microsoft.com/office/powerpoint/2010/main" val="190805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p:cNvSpPr>
            <a:spLocks noGrp="1"/>
          </p:cNvSpPr>
          <p:nvPr>
            <p:ph type="title"/>
          </p:nvPr>
        </p:nvSpPr>
        <p:spPr>
          <a:xfrm>
            <a:off x="4145280" y="3520441"/>
            <a:ext cx="4480560" cy="1144949"/>
          </a:xfrm>
        </p:spPr>
        <p:txBody>
          <a:bodyPr anchor="b"/>
          <a:lstStyle>
            <a:lvl1pPr algn="ctr">
              <a:defRPr sz="2900">
                <a:solidFill>
                  <a:schemeClr val="tx1"/>
                </a:solidFill>
              </a:defRPr>
            </a:lvl1pPr>
          </a:lstStyle>
          <a:p>
            <a:r>
              <a:rPr lang="en-US"/>
              <a:t>Click to edit Master title style</a:t>
            </a:r>
          </a:p>
        </p:txBody>
      </p:sp>
    </p:spTree>
    <p:extLst>
      <p:ext uri="{BB962C8B-B14F-4D97-AF65-F5344CB8AC3E}">
        <p14:creationId xmlns:p14="http://schemas.microsoft.com/office/powerpoint/2010/main" val="246132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15290" y="434341"/>
            <a:ext cx="8313420" cy="492443"/>
          </a:xfrm>
        </p:spPr>
        <p:txBody>
          <a:bodyPr/>
          <a:lstStyle>
            <a:lvl1pPr algn="ctr">
              <a:defRPr sz="2400">
                <a:solidFill>
                  <a:schemeClr val="bg1"/>
                </a:solidFill>
              </a:defRPr>
            </a:lvl1pPr>
          </a:lstStyle>
          <a:p>
            <a:r>
              <a:rPr lang="en-US"/>
              <a:t>Click to edit Master title style</a:t>
            </a:r>
          </a:p>
        </p:txBody>
      </p:sp>
      <p:sp>
        <p:nvSpPr>
          <p:cNvPr id="3" name="Content Placeholder 2"/>
          <p:cNvSpPr>
            <a:spLocks noGrp="1"/>
          </p:cNvSpPr>
          <p:nvPr>
            <p:ph idx="1"/>
          </p:nvPr>
        </p:nvSpPr>
        <p:spPr>
          <a:xfrm>
            <a:off x="426720" y="1752530"/>
            <a:ext cx="8290560" cy="3078132"/>
          </a:xfrm>
        </p:spPr>
        <p:txBody>
          <a:bodyPr/>
          <a:lstStyle>
            <a:lvl1pPr marL="0" indent="0">
              <a:buClr>
                <a:schemeClr val="bg2"/>
              </a:buClr>
              <a:buSzPct val="100000"/>
              <a:buFontTx/>
              <a:buNone/>
              <a:defRPr sz="1200">
                <a:solidFill>
                  <a:schemeClr val="accent4"/>
                </a:solidFill>
              </a:defRPr>
            </a:lvl1pPr>
            <a:lvl2pPr marL="476260" indent="0">
              <a:buClr>
                <a:schemeClr val="bg2"/>
              </a:buClr>
              <a:buSzPct val="100000"/>
              <a:buFontTx/>
              <a:buNone/>
              <a:defRPr sz="1000">
                <a:solidFill>
                  <a:schemeClr val="accent4"/>
                </a:solidFill>
              </a:defRPr>
            </a:lvl2pPr>
            <a:lvl3pPr marL="907539" indent="0">
              <a:buClr>
                <a:schemeClr val="bg2"/>
              </a:buClr>
              <a:buSzPct val="100000"/>
              <a:buFontTx/>
              <a:buNone/>
              <a:defRPr sz="900">
                <a:solidFill>
                  <a:schemeClr val="accent4"/>
                </a:solidFill>
              </a:defRPr>
            </a:lvl3pPr>
            <a:lvl4pPr marL="1479051" indent="-190504">
              <a:buClr>
                <a:schemeClr val="bg2"/>
              </a:buClr>
              <a:buFont typeface="Wingdings" panose="05000000000000000000" pitchFamily="2" charset="2"/>
              <a:buChar char="§"/>
              <a:defRPr sz="1500">
                <a:solidFill>
                  <a:schemeClr val="tx1"/>
                </a:solidFill>
              </a:defRPr>
            </a:lvl4pPr>
            <a:lvl5pPr marL="1764806" indent="-19050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15290" y="906781"/>
            <a:ext cx="8313420" cy="437886"/>
          </a:xfrm>
        </p:spPr>
        <p:txBody>
          <a:bodyPr/>
          <a:lstStyle>
            <a:lvl1pPr marL="0" indent="0" algn="ctr">
              <a:buFontTx/>
              <a:buNone/>
              <a:defRPr sz="1500" b="0">
                <a:solidFill>
                  <a:schemeClr val="tx2"/>
                </a:solidFill>
                <a:latin typeface="Trebuchet MS" panose="020B0603020202020204" pitchFamily="34" charset="0"/>
              </a:defRPr>
            </a:lvl1pPr>
            <a:lvl2pPr marL="476260" indent="0" algn="ctr">
              <a:buFontTx/>
              <a:buNone/>
              <a:defRPr sz="2334">
                <a:solidFill>
                  <a:schemeClr val="tx2"/>
                </a:solidFill>
                <a:latin typeface="Trebuchet MS" panose="020B0603020202020204" pitchFamily="34" charset="0"/>
              </a:defRPr>
            </a:lvl2pPr>
            <a:lvl3pPr marL="907539" indent="0" algn="ctr">
              <a:buFontTx/>
              <a:buNone/>
              <a:defRPr sz="2334">
                <a:solidFill>
                  <a:schemeClr val="tx2"/>
                </a:solidFill>
                <a:latin typeface="Trebuchet MS" panose="020B0603020202020204" pitchFamily="34" charset="0"/>
              </a:defRPr>
            </a:lvl3pPr>
            <a:lvl4pPr marL="1288547" indent="0" algn="ctr">
              <a:buFontTx/>
              <a:buNone/>
              <a:defRPr sz="2334">
                <a:solidFill>
                  <a:schemeClr val="tx2"/>
                </a:solidFill>
                <a:latin typeface="Trebuchet MS" panose="020B0603020202020204" pitchFamily="34" charset="0"/>
              </a:defRPr>
            </a:lvl4pPr>
            <a:lvl5pPr marL="1574303" indent="0" algn="ctr">
              <a:buFontTx/>
              <a:buNone/>
              <a:defRPr sz="2334">
                <a:solidFill>
                  <a:schemeClr val="tx2"/>
                </a:solidFill>
                <a:latin typeface="Trebuchet MS" panose="020B0603020202020204" pitchFamily="34" charset="0"/>
              </a:defRPr>
            </a:lvl5pPr>
          </a:lstStyle>
          <a:p>
            <a:pPr lvl="0"/>
            <a:r>
              <a:rPr lang="en-US"/>
              <a:t>Click to edit Master text styles</a:t>
            </a:r>
          </a:p>
        </p:txBody>
      </p:sp>
      <p:sp>
        <p:nvSpPr>
          <p:cNvPr id="13" name="TextBox 12">
            <a:extLst>
              <a:ext uri="{FF2B5EF4-FFF2-40B4-BE49-F238E27FC236}">
                <a16:creationId xmlns:a16="http://schemas.microsoft.com/office/drawing/2014/main" id="{BF2B99FC-81DD-40A1-9F56-0299A0ECAD29}"/>
              </a:ext>
            </a:extLst>
          </p:cNvPr>
          <p:cNvSpPr txBox="1"/>
          <p:nvPr userDrawn="1"/>
        </p:nvSpPr>
        <p:spPr>
          <a:xfrm>
            <a:off x="8124305" y="4896399"/>
            <a:ext cx="267523" cy="9233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600" kern="1200" smtClean="0">
                <a:solidFill>
                  <a:schemeClr val="accent5"/>
                </a:solidFill>
                <a:latin typeface="Trebuchet MS" panose="020B0603020202020204" pitchFamily="34" charset="0"/>
                <a:ea typeface="MS PGothic" pitchFamily="34" charset="-128"/>
                <a:cs typeface="+mn-cs"/>
              </a:rPr>
              <a:pPr algn="r"/>
              <a:t>‹#›</a:t>
            </a:fld>
            <a:r>
              <a:rPr lang="en-US" sz="600" cap="none" baseline="0">
                <a:solidFill>
                  <a:schemeClr val="accent5"/>
                </a:solidFill>
                <a:latin typeface="Trebuchet MS" panose="020B0603020202020204" pitchFamily="34" charset="0"/>
              </a:rPr>
              <a:t> </a:t>
            </a:r>
            <a:endParaRPr lang="en-US" sz="600" cap="none">
              <a:solidFill>
                <a:schemeClr val="accent5"/>
              </a:solidFill>
              <a:latin typeface="Trebuchet MS" panose="020B0603020202020204" pitchFamily="34" charset="0"/>
            </a:endParaRPr>
          </a:p>
        </p:txBody>
      </p:sp>
    </p:spTree>
    <p:extLst>
      <p:ext uri="{BB962C8B-B14F-4D97-AF65-F5344CB8AC3E}">
        <p14:creationId xmlns:p14="http://schemas.microsoft.com/office/powerpoint/2010/main" val="129055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5290" y="434341"/>
            <a:ext cx="8313420" cy="492443"/>
          </a:xfrm>
        </p:spPr>
        <p:txBody>
          <a:bodyPr/>
          <a:lstStyle>
            <a:lvl1pPr algn="ctr">
              <a:defRPr sz="24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430625" y="1752530"/>
            <a:ext cx="8290560" cy="3099104"/>
          </a:xfrm>
        </p:spPr>
        <p:txBody>
          <a:bodyPr/>
          <a:lstStyle>
            <a:lvl1pPr marL="191827" indent="-191827">
              <a:buClr>
                <a:schemeClr val="bg2"/>
              </a:buClr>
              <a:buSzPct val="75000"/>
              <a:buFontTx/>
              <a:buBlip>
                <a:blip r:embed="rId2"/>
              </a:buBlip>
              <a:defRPr sz="1200">
                <a:solidFill>
                  <a:schemeClr val="accent4"/>
                </a:solidFill>
              </a:defRPr>
            </a:lvl1pPr>
            <a:lvl2pPr marL="666764" indent="-190504">
              <a:buClr>
                <a:schemeClr val="bg2"/>
              </a:buClr>
              <a:buSzPct val="75000"/>
              <a:buFontTx/>
              <a:buBlip>
                <a:blip r:embed="rId2"/>
              </a:buBlip>
              <a:defRPr sz="1000">
                <a:solidFill>
                  <a:schemeClr val="accent4"/>
                </a:solidFill>
              </a:defRPr>
            </a:lvl2pPr>
            <a:lvl3pPr marL="1049095" indent="-141556">
              <a:buClr>
                <a:schemeClr val="bg2"/>
              </a:buClr>
              <a:buSzPct val="75000"/>
              <a:buFontTx/>
              <a:buBlip>
                <a:blip r:embed="rId2"/>
              </a:buBlip>
              <a:defRPr sz="900">
                <a:solidFill>
                  <a:schemeClr val="accent4"/>
                </a:solidFill>
              </a:defRPr>
            </a:lvl3pPr>
            <a:lvl4pPr marL="1479051" indent="-190504">
              <a:buClr>
                <a:schemeClr val="bg2"/>
              </a:buClr>
              <a:buSzPct val="75000"/>
              <a:buFontTx/>
              <a:buBlip>
                <a:blip r:embed="rId2"/>
              </a:buBlip>
              <a:defRPr sz="800">
                <a:solidFill>
                  <a:schemeClr val="accent4"/>
                </a:solidFill>
                <a:latin typeface="Trebuchet MS" panose="020B0603020202020204" pitchFamily="34" charset="0"/>
              </a:defRPr>
            </a:lvl4pPr>
            <a:lvl5pPr marL="1764806" indent="-19050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15290" y="906781"/>
            <a:ext cx="8313420" cy="437886"/>
          </a:xfrm>
        </p:spPr>
        <p:txBody>
          <a:bodyPr/>
          <a:lstStyle>
            <a:lvl1pPr marL="0" indent="0" algn="ctr">
              <a:buFontTx/>
              <a:buNone/>
              <a:defRPr sz="1500" b="0">
                <a:solidFill>
                  <a:schemeClr val="tx2"/>
                </a:solidFill>
                <a:latin typeface="Trebuchet MS" panose="020B0603020202020204" pitchFamily="34" charset="0"/>
              </a:defRPr>
            </a:lvl1pPr>
            <a:lvl2pPr marL="476260" indent="0" algn="ctr">
              <a:buFontTx/>
              <a:buNone/>
              <a:defRPr sz="2334">
                <a:solidFill>
                  <a:schemeClr val="tx2"/>
                </a:solidFill>
                <a:latin typeface="Trebuchet MS" panose="020B0603020202020204" pitchFamily="34" charset="0"/>
              </a:defRPr>
            </a:lvl2pPr>
            <a:lvl3pPr marL="907539" indent="0" algn="ctr">
              <a:buFontTx/>
              <a:buNone/>
              <a:defRPr sz="2334">
                <a:solidFill>
                  <a:schemeClr val="tx2"/>
                </a:solidFill>
                <a:latin typeface="Trebuchet MS" panose="020B0603020202020204" pitchFamily="34" charset="0"/>
              </a:defRPr>
            </a:lvl3pPr>
            <a:lvl4pPr marL="1288547" indent="0" algn="ctr">
              <a:buFontTx/>
              <a:buNone/>
              <a:defRPr sz="2334">
                <a:solidFill>
                  <a:schemeClr val="tx2"/>
                </a:solidFill>
                <a:latin typeface="Trebuchet MS" panose="020B0603020202020204" pitchFamily="34" charset="0"/>
              </a:defRPr>
            </a:lvl4pPr>
            <a:lvl5pPr marL="1574303" indent="0" algn="ctr">
              <a:buFontTx/>
              <a:buNone/>
              <a:defRPr sz="2334">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5412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0"/>
        <p:cNvGrpSpPr/>
        <p:nvPr/>
      </p:nvGrpSpPr>
      <p:grpSpPr>
        <a:xfrm>
          <a:off x="0" y="0"/>
          <a:ext cx="0" cy="0"/>
          <a:chOff x="0" y="0"/>
          <a:chExt cx="0" cy="0"/>
        </a:xfrm>
      </p:grpSpPr>
      <p:sp>
        <p:nvSpPr>
          <p:cNvPr id="21" name="Google Shape;21;p4"/>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and Segue">
  <p:cSld name="Quote and Segue">
    <p:bg>
      <p:bgPr>
        <a:gradFill>
          <a:gsLst>
            <a:gs pos="0">
              <a:srgbClr val="7030A0"/>
            </a:gs>
            <a:gs pos="100000">
              <a:schemeClr val="bg1"/>
            </a:gs>
          </a:gsLst>
          <a:lin ang="5400000" scaled="0"/>
        </a:gradFill>
        <a:effectLst/>
      </p:bgPr>
    </p:bg>
    <p:spTree>
      <p:nvGrpSpPr>
        <p:cNvPr id="1" name="Shape 22"/>
        <p:cNvGrpSpPr/>
        <p:nvPr/>
      </p:nvGrpSpPr>
      <p:grpSpPr>
        <a:xfrm>
          <a:off x="0" y="0"/>
          <a:ext cx="0" cy="0"/>
          <a:chOff x="0" y="0"/>
          <a:chExt cx="0" cy="0"/>
        </a:xfrm>
      </p:grpSpPr>
      <p:sp>
        <p:nvSpPr>
          <p:cNvPr id="23" name="Google Shape;23;p5"/>
          <p:cNvSpPr/>
          <p:nvPr/>
        </p:nvSpPr>
        <p:spPr>
          <a:xfrm>
            <a:off x="0" y="0"/>
            <a:ext cx="9144000" cy="5143500"/>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415290" y="551022"/>
            <a:ext cx="8313420" cy="492443"/>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48" name="Google Shape;48;p10"/>
          <p:cNvSpPr txBox="1">
            <a:spLocks noGrp="1"/>
          </p:cNvSpPr>
          <p:nvPr>
            <p:ph type="body" idx="1"/>
          </p:nvPr>
        </p:nvSpPr>
        <p:spPr>
          <a:xfrm>
            <a:off x="430625" y="1752530"/>
            <a:ext cx="8290560" cy="3099104"/>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1667"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750"/>
              </a:spcBef>
              <a:spcAft>
                <a:spcPts val="0"/>
              </a:spcAft>
              <a:buClr>
                <a:schemeClr val="dk1"/>
              </a:buClr>
              <a:buSzPts val="1400"/>
              <a:buFont typeface="Trebuchet MS"/>
              <a:buNone/>
              <a:defRPr sz="1333" b="0" i="0" u="none" strike="noStrike" cap="none">
                <a:solidFill>
                  <a:schemeClr val="dk2"/>
                </a:solidFill>
                <a:latin typeface="Trebuchet MS"/>
                <a:ea typeface="Trebuchet MS"/>
                <a:cs typeface="Trebuchet MS"/>
                <a:sym typeface="Trebuchet MS"/>
              </a:defRPr>
            </a:lvl3pPr>
            <a:lvl4pPr marL="1828800" marR="0" lvl="3" indent="-323850" algn="l" rtl="0">
              <a:lnSpc>
                <a:spcPct val="100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49" name="Google Shape;49;p10"/>
          <p:cNvSpPr txBox="1">
            <a:spLocks noGrp="1"/>
          </p:cNvSpPr>
          <p:nvPr>
            <p:ph type="body" idx="2"/>
          </p:nvPr>
        </p:nvSpPr>
        <p:spPr>
          <a:xfrm>
            <a:off x="415290" y="986111"/>
            <a:ext cx="8313420" cy="437886"/>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750"/>
              </a:spcBef>
              <a:spcAft>
                <a:spcPts val="0"/>
              </a:spcAft>
              <a:buClr>
                <a:schemeClr val="dk1"/>
              </a:buClr>
              <a:buSzPts val="14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750"/>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67"/>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50" name="Google Shape;50;p10"/>
          <p:cNvSpPr/>
          <p:nvPr/>
        </p:nvSpPr>
        <p:spPr>
          <a:xfrm>
            <a:off x="5874774" y="4818098"/>
            <a:ext cx="2302388" cy="206785"/>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667"/>
              <a:buFont typeface="Trebuchet MS"/>
              <a:buNone/>
            </a:pPr>
            <a:r>
              <a:rPr lang="en-US" sz="667"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51"/>
        <p:cNvGrpSpPr/>
        <p:nvPr/>
      </p:nvGrpSpPr>
      <p:grpSpPr>
        <a:xfrm>
          <a:off x="0" y="0"/>
          <a:ext cx="0" cy="0"/>
          <a:chOff x="0" y="0"/>
          <a:chExt cx="0" cy="0"/>
        </a:xfrm>
      </p:grpSpPr>
      <p:sp>
        <p:nvSpPr>
          <p:cNvPr id="52" name="Google Shape;52;p11"/>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53" name="Google Shape;53;p11"/>
          <p:cNvSpPr txBox="1">
            <a:spLocks noGrp="1"/>
          </p:cNvSpPr>
          <p:nvPr>
            <p:ph type="title"/>
          </p:nvPr>
        </p:nvSpPr>
        <p:spPr>
          <a:xfrm>
            <a:off x="415290" y="527939"/>
            <a:ext cx="4935098" cy="515526"/>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54" name="Google Shape;54;p11"/>
          <p:cNvSpPr txBox="1">
            <a:spLocks noGrp="1"/>
          </p:cNvSpPr>
          <p:nvPr>
            <p:ph type="body" idx="1"/>
          </p:nvPr>
        </p:nvSpPr>
        <p:spPr>
          <a:xfrm>
            <a:off x="426720" y="1752529"/>
            <a:ext cx="4921528" cy="307813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1667"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3pPr>
            <a:lvl4pPr marL="1828800" marR="0" lvl="3" indent="-323850" algn="l" rtl="0">
              <a:lnSpc>
                <a:spcPct val="100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55" name="Google Shape;55;p11"/>
          <p:cNvSpPr txBox="1">
            <a:spLocks noGrp="1"/>
          </p:cNvSpPr>
          <p:nvPr>
            <p:ph type="body" idx="2"/>
          </p:nvPr>
        </p:nvSpPr>
        <p:spPr>
          <a:xfrm>
            <a:off x="415290" y="986111"/>
            <a:ext cx="4935098" cy="437886"/>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750"/>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67"/>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56"/>
        <p:cNvGrpSpPr/>
        <p:nvPr/>
      </p:nvGrpSpPr>
      <p:grpSpPr>
        <a:xfrm>
          <a:off x="0" y="0"/>
          <a:ext cx="0" cy="0"/>
          <a:chOff x="0" y="0"/>
          <a:chExt cx="0" cy="0"/>
        </a:xfrm>
      </p:grpSpPr>
      <p:sp>
        <p:nvSpPr>
          <p:cNvPr id="57" name="Google Shape;57;p12"/>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58" name="Google Shape;58;p12"/>
          <p:cNvSpPr txBox="1">
            <a:spLocks noGrp="1"/>
          </p:cNvSpPr>
          <p:nvPr>
            <p:ph type="title"/>
          </p:nvPr>
        </p:nvSpPr>
        <p:spPr>
          <a:xfrm>
            <a:off x="1294581" y="4460526"/>
            <a:ext cx="6554838" cy="30777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1400"/>
              <a:buFont typeface="Trebuchet MS"/>
              <a:buNone/>
              <a:defRPr sz="1667"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pic>
        <p:nvPicPr>
          <p:cNvPr id="59" name="Google Shape;59;p12"/>
          <p:cNvPicPr preferRelativeResize="0"/>
          <p:nvPr/>
        </p:nvPicPr>
        <p:blipFill rotWithShape="1">
          <a:blip r:embed="rId2">
            <a:alphaModFix/>
          </a:blip>
          <a:srcRect/>
          <a:stretch/>
        </p:blipFill>
        <p:spPr>
          <a:xfrm>
            <a:off x="1427726" y="4285105"/>
            <a:ext cx="6268896" cy="86729"/>
          </a:xfrm>
          <a:prstGeom prst="rect">
            <a:avLst/>
          </a:prstGeom>
          <a:noFill/>
          <a:ln>
            <a:noFill/>
          </a:ln>
        </p:spPr>
      </p:pic>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60"/>
        <p:cNvGrpSpPr/>
        <p:nvPr/>
      </p:nvGrpSpPr>
      <p:grpSpPr>
        <a:xfrm>
          <a:off x="0" y="0"/>
          <a:ext cx="0" cy="0"/>
          <a:chOff x="0" y="0"/>
          <a:chExt cx="0" cy="0"/>
        </a:xfrm>
      </p:grpSpPr>
      <p:sp>
        <p:nvSpPr>
          <p:cNvPr id="61" name="Google Shape;61;p13"/>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62" name="Google Shape;62;p13"/>
          <p:cNvSpPr txBox="1">
            <a:spLocks noGrp="1"/>
          </p:cNvSpPr>
          <p:nvPr>
            <p:ph type="title"/>
          </p:nvPr>
        </p:nvSpPr>
        <p:spPr>
          <a:xfrm>
            <a:off x="415290" y="4307895"/>
            <a:ext cx="8313420" cy="446276"/>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1400"/>
              <a:buFont typeface="Trebuchet MS"/>
              <a:buNone/>
              <a:defRPr sz="2667"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Quote and Segue">
  <p:cSld name="1_Quote and Segue">
    <p:spTree>
      <p:nvGrpSpPr>
        <p:cNvPr id="1" name="Shape 63"/>
        <p:cNvGrpSpPr/>
        <p:nvPr/>
      </p:nvGrpSpPr>
      <p:grpSpPr>
        <a:xfrm>
          <a:off x="0" y="0"/>
          <a:ext cx="0" cy="0"/>
          <a:chOff x="0" y="0"/>
          <a:chExt cx="0" cy="0"/>
        </a:xfrm>
      </p:grpSpPr>
      <p:sp>
        <p:nvSpPr>
          <p:cNvPr id="64" name="Google Shape;64;p14"/>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66" name="Google Shape;66;p14"/>
          <p:cNvSpPr/>
          <p:nvPr userDrawn="1"/>
        </p:nvSpPr>
        <p:spPr>
          <a:xfrm rot="10800000">
            <a:off x="0" y="1274323"/>
            <a:ext cx="9144000" cy="5143500"/>
          </a:xfrm>
          <a:prstGeom prst="rect">
            <a:avLst/>
          </a:prstGeom>
          <a:gradFill>
            <a:gsLst>
              <a:gs pos="0">
                <a:schemeClr val="lt1"/>
              </a:gs>
              <a:gs pos="40000">
                <a:schemeClr val="lt1"/>
              </a:gs>
              <a:gs pos="100000">
                <a:srgbClr val="FFFFFF">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67" name="Google Shape;67;p14"/>
          <p:cNvSpPr/>
          <p:nvPr userDrawn="1"/>
        </p:nvSpPr>
        <p:spPr>
          <a:xfrm rot="10800000">
            <a:off x="2" y="14589"/>
            <a:ext cx="9144000" cy="5143500"/>
          </a:xfrm>
          <a:prstGeom prst="rect">
            <a:avLst/>
          </a:prstGeom>
          <a:gradFill>
            <a:gsLst>
              <a:gs pos="0">
                <a:schemeClr val="lt1"/>
              </a:gs>
              <a:gs pos="100000">
                <a:srgbClr val="FFFFFF">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AD797A-FDA2-4E9C-BE85-BF59A020445F}" type="datetimeFigureOut">
              <a:rPr lang="en-US" smtClean="0"/>
              <a:t>6/23/22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B20FB-EC85-4FB1-B6A4-5F93CD205382}" type="slidenum">
              <a:rPr lang="en-US" smtClean="0"/>
              <a:t>‹#›</a:t>
            </a:fld>
            <a:endParaRPr lang="en-US"/>
          </a:p>
        </p:txBody>
      </p:sp>
    </p:spTree>
    <p:extLst>
      <p:ext uri="{BB962C8B-B14F-4D97-AF65-F5344CB8AC3E}">
        <p14:creationId xmlns:p14="http://schemas.microsoft.com/office/powerpoint/2010/main" val="1063000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6453" y="544610"/>
            <a:ext cx="8311096" cy="492443"/>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31169" y="1668640"/>
            <a:ext cx="8290776" cy="3256706"/>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1667"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750"/>
              </a:spcBef>
              <a:spcAft>
                <a:spcPts val="0"/>
              </a:spcAft>
              <a:buClr>
                <a:schemeClr val="dk1"/>
              </a:buClr>
              <a:buSzPts val="1400"/>
              <a:buFont typeface="Trebuchet MS"/>
              <a:buNone/>
              <a:defRPr sz="1333" b="0" i="0" u="none" strike="noStrike" cap="none">
                <a:solidFill>
                  <a:schemeClr val="dk2"/>
                </a:solidFill>
                <a:latin typeface="Trebuchet MS"/>
                <a:ea typeface="Trebuchet MS"/>
                <a:cs typeface="Trebuchet MS"/>
                <a:sym typeface="Trebuchet MS"/>
              </a:defRPr>
            </a:lvl3pPr>
            <a:lvl4pPr marL="1828800" marR="0" lvl="3" indent="-334454" algn="l" rtl="0">
              <a:lnSpc>
                <a:spcPct val="100000"/>
              </a:lnSpc>
              <a:spcBef>
                <a:spcPts val="750"/>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6" r:id="rId4"/>
    <p:sldLayoutId id="2147483657" r:id="rId5"/>
    <p:sldLayoutId id="2147483658" r:id="rId6"/>
    <p:sldLayoutId id="2147483659" r:id="rId7"/>
    <p:sldLayoutId id="2147483660" r:id="rId8"/>
    <p:sldLayoutId id="2147483673" r:id="rId9"/>
    <p:sldLayoutId id="2147483683" r:id="rId10"/>
    <p:sldLayoutId id="2147483684" r:id="rId11"/>
    <p:sldLayoutId id="2147483686" r:id="rId12"/>
    <p:sldLayoutId id="2147483687" r:id="rId13"/>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ay.urbain@gmail.com" TargetMode="External"/><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ithub.com/jayurbain" TargetMode="External"/><Relationship Id="rId4" Type="http://schemas.openxmlformats.org/officeDocument/2006/relationships/hyperlink" Target="https://www.linkedin.com/in/jayurbai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abs/1301.3781"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s://web.stanford.edu/class/archive/cs/cs224n/cs224n.1162/"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subTitle" idx="1"/>
          </p:nvPr>
        </p:nvSpPr>
        <p:spPr>
          <a:xfrm>
            <a:off x="409143" y="3425289"/>
            <a:ext cx="5047500" cy="1043016"/>
          </a:xfrm>
          <a:prstGeom prst="rect">
            <a:avLst/>
          </a:prstGeom>
          <a:noFill/>
          <a:ln>
            <a:noFill/>
          </a:ln>
        </p:spPr>
        <p:txBody>
          <a:bodyPr spcFirstLastPara="1" wrap="square" lIns="76175" tIns="76175" rIns="76175" bIns="76175" anchor="t" anchorCtr="0">
            <a:noAutofit/>
          </a:bodyPr>
          <a:lstStyle/>
          <a:p>
            <a:pPr marL="0" marR="0" lvl="0" indent="0" algn="l" rtl="0">
              <a:lnSpc>
                <a:spcPct val="90000"/>
              </a:lnSpc>
              <a:spcBef>
                <a:spcPts val="0"/>
              </a:spcBef>
              <a:spcAft>
                <a:spcPts val="400"/>
              </a:spcAft>
              <a:buClr>
                <a:schemeClr val="dk1"/>
              </a:buClr>
              <a:buSzPts val="417"/>
              <a:buFont typeface="Trebuchet MS"/>
              <a:buNone/>
            </a:pPr>
            <a:r>
              <a:rPr lang="en-US" dirty="0"/>
              <a:t>Jay Urbain, PhD</a:t>
            </a:r>
          </a:p>
          <a:p>
            <a:pPr marL="0" marR="0" lvl="0" indent="0" algn="l" rtl="0">
              <a:lnSpc>
                <a:spcPct val="90000"/>
              </a:lnSpc>
              <a:spcBef>
                <a:spcPts val="0"/>
              </a:spcBef>
              <a:spcAft>
                <a:spcPts val="400"/>
              </a:spcAft>
              <a:buClr>
                <a:schemeClr val="dk1"/>
              </a:buClr>
              <a:buSzPts val="417"/>
              <a:buFont typeface="Trebuchet MS"/>
              <a:buNone/>
            </a:pPr>
            <a:r>
              <a:rPr lang="en-US" dirty="0">
                <a:hlinkClick r:id="rId3"/>
              </a:rPr>
              <a:t>jay.urbain@gmail.com</a:t>
            </a:r>
            <a:endParaRPr lang="en-US" dirty="0"/>
          </a:p>
          <a:p>
            <a:pPr marL="0" lvl="0" indent="0">
              <a:spcAft>
                <a:spcPts val="400"/>
              </a:spcAft>
              <a:buSzPts val="417"/>
            </a:pPr>
            <a:r>
              <a:rPr lang="en-US" dirty="0">
                <a:hlinkClick r:id="rId4"/>
              </a:rPr>
              <a:t>https://www.linkedin.com/in/jayurbain/</a:t>
            </a:r>
            <a:r>
              <a:rPr lang="en-US" dirty="0"/>
              <a:t> </a:t>
            </a:r>
          </a:p>
          <a:p>
            <a:pPr marL="0" lvl="0" indent="0">
              <a:spcAft>
                <a:spcPts val="400"/>
              </a:spcAft>
              <a:buSzPts val="417"/>
            </a:pPr>
            <a:r>
              <a:rPr lang="en-US" dirty="0">
                <a:hlinkClick r:id="rId5"/>
              </a:rPr>
              <a:t>https://github.com/jayurbain</a:t>
            </a:r>
            <a:endParaRPr lang="en-US" dirty="0"/>
          </a:p>
          <a:p>
            <a:pPr marL="0" lvl="0" indent="0">
              <a:spcAft>
                <a:spcPts val="400"/>
              </a:spcAft>
              <a:buSzPts val="417"/>
            </a:pPr>
            <a:endParaRPr lang="en-US" dirty="0"/>
          </a:p>
          <a:p>
            <a:pPr marL="0" marR="0" lvl="0" indent="0" algn="l" rtl="0">
              <a:lnSpc>
                <a:spcPct val="90000"/>
              </a:lnSpc>
              <a:spcBef>
                <a:spcPts val="0"/>
              </a:spcBef>
              <a:spcAft>
                <a:spcPts val="400"/>
              </a:spcAft>
              <a:buClr>
                <a:schemeClr val="dk1"/>
              </a:buClr>
              <a:buSzPts val="417"/>
              <a:buFont typeface="Trebuchet MS"/>
              <a:buNone/>
            </a:pPr>
            <a:r>
              <a:rPr lang="en-US" dirty="0"/>
              <a:t>March 2022</a:t>
            </a:r>
            <a:endParaRPr dirty="0"/>
          </a:p>
        </p:txBody>
      </p:sp>
      <p:sp>
        <p:nvSpPr>
          <p:cNvPr id="116" name="Google Shape;116;p26"/>
          <p:cNvSpPr txBox="1">
            <a:spLocks noGrp="1"/>
          </p:cNvSpPr>
          <p:nvPr>
            <p:ph type="title"/>
          </p:nvPr>
        </p:nvSpPr>
        <p:spPr>
          <a:xfrm>
            <a:off x="409141" y="2521701"/>
            <a:ext cx="8559930" cy="819000"/>
          </a:xfrm>
          <a:prstGeom prst="rect">
            <a:avLst/>
          </a:prstGeom>
          <a:noFill/>
          <a:ln>
            <a:noFill/>
          </a:ln>
        </p:spPr>
        <p:txBody>
          <a:bodyPr spcFirstLastPara="1" wrap="square" lIns="76175" tIns="76175" rIns="76175" bIns="76175" anchor="b" anchorCtr="0">
            <a:noAutofit/>
          </a:bodyPr>
          <a:lstStyle/>
          <a:p>
            <a:pPr lvl="0">
              <a:buSzPts val="750"/>
            </a:pPr>
            <a:r>
              <a:rPr lang="en-US" sz="2800" dirty="0">
                <a:solidFill>
                  <a:srgbClr val="7030A0"/>
                </a:solidFill>
              </a:rPr>
              <a:t>NLP and Transformers: </a:t>
            </a:r>
            <a:br>
              <a:rPr lang="en-US" sz="2800" dirty="0">
                <a:solidFill>
                  <a:srgbClr val="7030A0"/>
                </a:solidFill>
              </a:rPr>
            </a:br>
            <a:r>
              <a:rPr lang="en-US" sz="2800" dirty="0">
                <a:solidFill>
                  <a:srgbClr val="7030A0"/>
                </a:solidFill>
              </a:rPr>
              <a:t>Machine </a:t>
            </a:r>
            <a:r>
              <a:rPr lang="en-US" sz="2800" b="1" i="0" u="none" strike="noStrike" cap="none" dirty="0">
                <a:solidFill>
                  <a:srgbClr val="7030A0"/>
                </a:solidFill>
                <a:sym typeface="Trebuchet MS"/>
              </a:rPr>
              <a:t>Learning for NLP</a:t>
            </a:r>
            <a:endParaRPr sz="2800" dirty="0">
              <a:solidFill>
                <a:srgbClr val="7030A0"/>
              </a:solidFill>
            </a:endParaRPr>
          </a:p>
        </p:txBody>
      </p:sp>
      <p:pic>
        <p:nvPicPr>
          <p:cNvPr id="5" name="Picture 4">
            <a:extLst>
              <a:ext uri="{FF2B5EF4-FFF2-40B4-BE49-F238E27FC236}">
                <a16:creationId xmlns:a16="http://schemas.microsoft.com/office/drawing/2014/main" id="{77466CCC-B0F4-2445-85B2-953714614981}"/>
              </a:ext>
            </a:extLst>
          </p:cNvPr>
          <p:cNvPicPr>
            <a:picLocks noChangeAspect="1"/>
          </p:cNvPicPr>
          <p:nvPr/>
        </p:nvPicPr>
        <p:blipFill>
          <a:blip r:embed="rId6"/>
          <a:stretch>
            <a:fillRect/>
          </a:stretch>
        </p:blipFill>
        <p:spPr>
          <a:xfrm>
            <a:off x="2774950" y="5544526"/>
            <a:ext cx="3594100" cy="2409146"/>
          </a:xfrm>
          <a:prstGeom prst="rect">
            <a:avLst/>
          </a:prstGeom>
        </p:spPr>
      </p:pic>
      <p:pic>
        <p:nvPicPr>
          <p:cNvPr id="6" name="Picture 5">
            <a:extLst>
              <a:ext uri="{FF2B5EF4-FFF2-40B4-BE49-F238E27FC236}">
                <a16:creationId xmlns:a16="http://schemas.microsoft.com/office/drawing/2014/main" id="{3501E5BA-41AD-7147-8761-0646AB2100DF}"/>
              </a:ext>
            </a:extLst>
          </p:cNvPr>
          <p:cNvPicPr>
            <a:picLocks noChangeAspect="1"/>
          </p:cNvPicPr>
          <p:nvPr/>
        </p:nvPicPr>
        <p:blipFill>
          <a:blip r:embed="rId7"/>
          <a:stretch>
            <a:fillRect/>
          </a:stretch>
        </p:blipFill>
        <p:spPr>
          <a:xfrm>
            <a:off x="2774950" y="256271"/>
            <a:ext cx="3821793" cy="21497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EFD3-7FCA-49CC-8A85-3C5906BC76E5}"/>
              </a:ext>
            </a:extLst>
          </p:cNvPr>
          <p:cNvSpPr>
            <a:spLocks noGrp="1"/>
          </p:cNvSpPr>
          <p:nvPr>
            <p:ph type="title"/>
          </p:nvPr>
        </p:nvSpPr>
        <p:spPr/>
        <p:txBody>
          <a:bodyPr/>
          <a:lstStyle/>
          <a:p>
            <a:r>
              <a:rPr lang="en-GB" dirty="0"/>
              <a:t>The Bag of words</a:t>
            </a:r>
            <a:endParaRPr lang="en-US" dirty="0"/>
          </a:p>
        </p:txBody>
      </p:sp>
      <p:sp>
        <p:nvSpPr>
          <p:cNvPr id="4" name="Text Placeholder 3">
            <a:extLst>
              <a:ext uri="{FF2B5EF4-FFF2-40B4-BE49-F238E27FC236}">
                <a16:creationId xmlns:a16="http://schemas.microsoft.com/office/drawing/2014/main" id="{B982F555-8942-4AA2-A43D-BBE2CF04EC07}"/>
              </a:ext>
            </a:extLst>
          </p:cNvPr>
          <p:cNvSpPr>
            <a:spLocks noGrp="1"/>
          </p:cNvSpPr>
          <p:nvPr>
            <p:ph type="body" sz="quarter" idx="10"/>
          </p:nvPr>
        </p:nvSpPr>
        <p:spPr/>
        <p:txBody>
          <a:bodyPr/>
          <a:lstStyle/>
          <a:p>
            <a:r>
              <a:rPr lang="en-GB" sz="2400" dirty="0">
                <a:solidFill>
                  <a:srgbClr val="7030A0"/>
                </a:solidFill>
              </a:rPr>
              <a:t>Challenges with encoding </a:t>
            </a:r>
            <a:r>
              <a:rPr lang="en-GB" sz="2400" dirty="0" err="1">
                <a:solidFill>
                  <a:srgbClr val="7030A0"/>
                </a:solidFill>
              </a:rPr>
              <a:t>BoW</a:t>
            </a:r>
            <a:r>
              <a:rPr lang="en-GB" sz="2400" dirty="0">
                <a:solidFill>
                  <a:srgbClr val="7030A0"/>
                </a:solidFill>
              </a:rPr>
              <a:t> using One-hot encoding</a:t>
            </a:r>
            <a:endParaRPr lang="en-US" sz="2400" dirty="0">
              <a:solidFill>
                <a:srgbClr val="7030A0"/>
              </a:solidFill>
            </a:endParaRPr>
          </a:p>
        </p:txBody>
      </p:sp>
      <p:sp>
        <p:nvSpPr>
          <p:cNvPr id="6" name="Content Placeholder 2">
            <a:extLst>
              <a:ext uri="{FF2B5EF4-FFF2-40B4-BE49-F238E27FC236}">
                <a16:creationId xmlns:a16="http://schemas.microsoft.com/office/drawing/2014/main" id="{9C56495C-8451-4D75-915D-7FECAE74BCDE}"/>
              </a:ext>
            </a:extLst>
          </p:cNvPr>
          <p:cNvSpPr>
            <a:spLocks noGrp="1"/>
          </p:cNvSpPr>
          <p:nvPr>
            <p:ph idx="1"/>
          </p:nvPr>
        </p:nvSpPr>
        <p:spPr>
          <a:xfrm>
            <a:off x="431169" y="1668640"/>
            <a:ext cx="8290776" cy="3256706"/>
          </a:xfrm>
        </p:spPr>
        <p:txBody>
          <a:bodyPr/>
          <a:lstStyle/>
          <a:p>
            <a:r>
              <a:rPr lang="en-US" sz="1600" dirty="0">
                <a:latin typeface="+mn-lt"/>
              </a:rPr>
              <a:t>Sparse Input (1-hot)</a:t>
            </a:r>
          </a:p>
          <a:p>
            <a:endParaRPr lang="en-US" dirty="0">
              <a:latin typeface="+mn-lt"/>
            </a:endParaRPr>
          </a:p>
          <a:p>
            <a:endParaRPr lang="en-US" dirty="0">
              <a:latin typeface="+mn-lt"/>
            </a:endParaRPr>
          </a:p>
          <a:p>
            <a:endParaRPr lang="en-US" dirty="0">
              <a:latin typeface="+mn-lt"/>
            </a:endParaRPr>
          </a:p>
          <a:p>
            <a:endParaRPr lang="en-US" dirty="0">
              <a:latin typeface="+mn-lt"/>
            </a:endParaRPr>
          </a:p>
          <a:p>
            <a:r>
              <a:rPr lang="en-US" sz="1600" dirty="0">
                <a:latin typeface="+mn-lt"/>
              </a:rPr>
              <a:t>No semantic generalization</a:t>
            </a:r>
          </a:p>
          <a:p>
            <a:r>
              <a:rPr lang="en-US" sz="1600" dirty="0">
                <a:latin typeface="+mn-lt"/>
              </a:rPr>
              <a:t> </a:t>
            </a:r>
            <a:r>
              <a:rPr lang="en-US" sz="1600" i="1" dirty="0">
                <a:latin typeface="+mn-lt"/>
              </a:rPr>
              <a:t>dog:     </a:t>
            </a:r>
            <a:r>
              <a:rPr lang="en-US" sz="1600" dirty="0">
                <a:latin typeface="+mn-lt"/>
              </a:rPr>
              <a:t>1 0 0 0 0 … 0</a:t>
            </a:r>
          </a:p>
          <a:p>
            <a:r>
              <a:rPr lang="en-US" sz="1600" i="1" dirty="0">
                <a:latin typeface="+mn-lt"/>
              </a:rPr>
              <a:t> cat:      </a:t>
            </a:r>
            <a:r>
              <a:rPr lang="en-US" sz="1600" dirty="0">
                <a:latin typeface="+mn-lt"/>
              </a:rPr>
              <a:t>0 0 1 0 0 … 0 </a:t>
            </a:r>
          </a:p>
          <a:p>
            <a:r>
              <a:rPr lang="en-US" sz="1600" i="1" dirty="0"/>
              <a:t> puppy: </a:t>
            </a:r>
            <a:r>
              <a:rPr lang="en-US" sz="1600" dirty="0"/>
              <a:t>0 0 0 0 1 … 0 </a:t>
            </a:r>
            <a:endParaRPr lang="en-US" sz="1600" dirty="0">
              <a:latin typeface="+mn-lt"/>
            </a:endParaRPr>
          </a:p>
          <a:p>
            <a:endParaRPr lang="en-US" dirty="0">
              <a:latin typeface="+mn-lt"/>
            </a:endParaRPr>
          </a:p>
          <a:p>
            <a:endParaRPr lang="en-US" dirty="0">
              <a:latin typeface="+mn-lt"/>
            </a:endParaRPr>
          </a:p>
        </p:txBody>
      </p:sp>
      <p:grpSp>
        <p:nvGrpSpPr>
          <p:cNvPr id="7" name="Group 6">
            <a:extLst>
              <a:ext uri="{FF2B5EF4-FFF2-40B4-BE49-F238E27FC236}">
                <a16:creationId xmlns:a16="http://schemas.microsoft.com/office/drawing/2014/main" id="{12CF1755-4D57-4883-BB28-5479422A0BB8}"/>
              </a:ext>
            </a:extLst>
          </p:cNvPr>
          <p:cNvGrpSpPr/>
          <p:nvPr/>
        </p:nvGrpSpPr>
        <p:grpSpPr>
          <a:xfrm>
            <a:off x="982831" y="2125652"/>
            <a:ext cx="1878075" cy="983421"/>
            <a:chOff x="1441068" y="2685039"/>
            <a:chExt cx="2504099" cy="1311228"/>
          </a:xfrm>
        </p:grpSpPr>
        <p:sp>
          <p:nvSpPr>
            <p:cNvPr id="8" name="Oval 7">
              <a:extLst>
                <a:ext uri="{FF2B5EF4-FFF2-40B4-BE49-F238E27FC236}">
                  <a16:creationId xmlns:a16="http://schemas.microsoft.com/office/drawing/2014/main" id="{355BCB5F-ACD7-4500-B2B5-988EDDB6FF41}"/>
                </a:ext>
              </a:extLst>
            </p:cNvPr>
            <p:cNvSpPr/>
            <p:nvPr/>
          </p:nvSpPr>
          <p:spPr>
            <a:xfrm>
              <a:off x="2591338" y="2685039"/>
              <a:ext cx="274643" cy="268181"/>
            </a:xfrm>
            <a:prstGeom prst="ellipse">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9" name="Oval 8">
              <a:extLst>
                <a:ext uri="{FF2B5EF4-FFF2-40B4-BE49-F238E27FC236}">
                  <a16:creationId xmlns:a16="http://schemas.microsoft.com/office/drawing/2014/main" id="{9A564DBE-2807-495F-8BEB-9B90F920A0B5}"/>
                </a:ext>
              </a:extLst>
            </p:cNvPr>
            <p:cNvSpPr/>
            <p:nvPr/>
          </p:nvSpPr>
          <p:spPr>
            <a:xfrm>
              <a:off x="1473918" y="3270406"/>
              <a:ext cx="274643" cy="268181"/>
            </a:xfrm>
            <a:prstGeom prst="ellipse">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0" name="Oval 9">
              <a:extLst>
                <a:ext uri="{FF2B5EF4-FFF2-40B4-BE49-F238E27FC236}">
                  <a16:creationId xmlns:a16="http://schemas.microsoft.com/office/drawing/2014/main" id="{EA79C58F-130E-44B9-8EED-305B9BDBBBE7}"/>
                </a:ext>
              </a:extLst>
            </p:cNvPr>
            <p:cNvSpPr/>
            <p:nvPr/>
          </p:nvSpPr>
          <p:spPr>
            <a:xfrm>
              <a:off x="2194452" y="3270406"/>
              <a:ext cx="274643" cy="268181"/>
            </a:xfrm>
            <a:prstGeom prst="ellipse">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11" name="Oval 10">
              <a:extLst>
                <a:ext uri="{FF2B5EF4-FFF2-40B4-BE49-F238E27FC236}">
                  <a16:creationId xmlns:a16="http://schemas.microsoft.com/office/drawing/2014/main" id="{5968A8DF-448E-4BA8-ADE7-DC4BBA64ECF3}"/>
                </a:ext>
              </a:extLst>
            </p:cNvPr>
            <p:cNvSpPr/>
            <p:nvPr/>
          </p:nvSpPr>
          <p:spPr>
            <a:xfrm>
              <a:off x="2914986" y="3270944"/>
              <a:ext cx="274643" cy="268181"/>
            </a:xfrm>
            <a:prstGeom prst="ellipse">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2" name="Oval 11">
              <a:extLst>
                <a:ext uri="{FF2B5EF4-FFF2-40B4-BE49-F238E27FC236}">
                  <a16:creationId xmlns:a16="http://schemas.microsoft.com/office/drawing/2014/main" id="{FF59EB21-AA29-4D59-981F-0C17D8B37F9A}"/>
                </a:ext>
              </a:extLst>
            </p:cNvPr>
            <p:cNvSpPr/>
            <p:nvPr/>
          </p:nvSpPr>
          <p:spPr>
            <a:xfrm>
              <a:off x="3635520" y="3294909"/>
              <a:ext cx="274643" cy="268181"/>
            </a:xfrm>
            <a:prstGeom prst="ellipse">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cxnSp>
          <p:nvCxnSpPr>
            <p:cNvPr id="13" name="Straight Arrow Connector 12">
              <a:extLst>
                <a:ext uri="{FF2B5EF4-FFF2-40B4-BE49-F238E27FC236}">
                  <a16:creationId xmlns:a16="http://schemas.microsoft.com/office/drawing/2014/main" id="{93F9148B-D14D-475B-AD24-F810C9F45D7C}"/>
                </a:ext>
              </a:extLst>
            </p:cNvPr>
            <p:cNvCxnSpPr>
              <a:cxnSpLocks/>
              <a:stCxn id="9" idx="0"/>
            </p:cNvCxnSpPr>
            <p:nvPr/>
          </p:nvCxnSpPr>
          <p:spPr>
            <a:xfrm flipV="1">
              <a:off x="1611240" y="2953220"/>
              <a:ext cx="1083494" cy="317186"/>
            </a:xfrm>
            <a:prstGeom prst="straightConnector1">
              <a:avLst/>
            </a:prstGeom>
            <a:solidFill>
              <a:srgbClr val="598B00"/>
            </a:solidFill>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F601CA-F72E-4363-953B-872CCB965D3C}"/>
                </a:ext>
              </a:extLst>
            </p:cNvPr>
            <p:cNvCxnSpPr>
              <a:cxnSpLocks/>
              <a:stCxn id="10" idx="0"/>
            </p:cNvCxnSpPr>
            <p:nvPr/>
          </p:nvCxnSpPr>
          <p:spPr>
            <a:xfrm flipV="1">
              <a:off x="2331774" y="2982301"/>
              <a:ext cx="362960" cy="288105"/>
            </a:xfrm>
            <a:prstGeom prst="straightConnector1">
              <a:avLst/>
            </a:prstGeom>
            <a:solidFill>
              <a:srgbClr val="598B00"/>
            </a:solidFill>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EFAF722-2FD8-436D-BF82-4E650E6BE4E0}"/>
                </a:ext>
              </a:extLst>
            </p:cNvPr>
            <p:cNvCxnSpPr>
              <a:cxnSpLocks/>
              <a:stCxn id="11" idx="7"/>
              <a:endCxn id="8" idx="4"/>
            </p:cNvCxnSpPr>
            <p:nvPr/>
          </p:nvCxnSpPr>
          <p:spPr>
            <a:xfrm flipH="1" flipV="1">
              <a:off x="2728660" y="2953220"/>
              <a:ext cx="420748" cy="356998"/>
            </a:xfrm>
            <a:prstGeom prst="straightConnector1">
              <a:avLst/>
            </a:prstGeom>
            <a:solidFill>
              <a:srgbClr val="598B00"/>
            </a:solidFill>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A870D3B-1576-46C1-ABBF-72BA1B8D8A02}"/>
                </a:ext>
              </a:extLst>
            </p:cNvPr>
            <p:cNvCxnSpPr>
              <a:cxnSpLocks/>
              <a:stCxn id="12" idx="0"/>
              <a:endCxn id="8" idx="4"/>
            </p:cNvCxnSpPr>
            <p:nvPr/>
          </p:nvCxnSpPr>
          <p:spPr>
            <a:xfrm flipH="1" flipV="1">
              <a:off x="2728660" y="2953220"/>
              <a:ext cx="1044182" cy="341689"/>
            </a:xfrm>
            <a:prstGeom prst="straightConnector1">
              <a:avLst/>
            </a:prstGeom>
            <a:solidFill>
              <a:srgbClr val="598B00"/>
            </a:solidFill>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D2B7CCB-FC5A-4499-9EA3-04057F1007EF}"/>
                </a:ext>
              </a:extLst>
            </p:cNvPr>
            <p:cNvSpPr txBox="1"/>
            <p:nvPr/>
          </p:nvSpPr>
          <p:spPr>
            <a:xfrm>
              <a:off x="2581006" y="3219831"/>
              <a:ext cx="82931" cy="266740"/>
            </a:xfrm>
            <a:prstGeom prst="rect">
              <a:avLst/>
            </a:prstGeom>
            <a:noFill/>
          </p:spPr>
          <p:txBody>
            <a:bodyPr wrap="square" rtlCol="0">
              <a:spAutoFit/>
            </a:bodyPr>
            <a:lstStyle/>
            <a:p>
              <a:r>
                <a:rPr lang="en-US" sz="700" dirty="0">
                  <a:latin typeface="+mn-lt"/>
                </a:rPr>
                <a:t>…</a:t>
              </a:r>
            </a:p>
          </p:txBody>
        </p:sp>
        <p:sp>
          <p:nvSpPr>
            <p:cNvPr id="18" name="TextBox 17">
              <a:extLst>
                <a:ext uri="{FF2B5EF4-FFF2-40B4-BE49-F238E27FC236}">
                  <a16:creationId xmlns:a16="http://schemas.microsoft.com/office/drawing/2014/main" id="{3B640089-6E9A-4A83-AAF9-51088D297AF5}"/>
                </a:ext>
              </a:extLst>
            </p:cNvPr>
            <p:cNvSpPr txBox="1"/>
            <p:nvPr/>
          </p:nvSpPr>
          <p:spPr>
            <a:xfrm>
              <a:off x="1855624" y="3218263"/>
              <a:ext cx="82931" cy="266740"/>
            </a:xfrm>
            <a:prstGeom prst="rect">
              <a:avLst/>
            </a:prstGeom>
            <a:noFill/>
          </p:spPr>
          <p:txBody>
            <a:bodyPr wrap="square" rtlCol="0">
              <a:spAutoFit/>
            </a:bodyPr>
            <a:lstStyle/>
            <a:p>
              <a:r>
                <a:rPr lang="en-US" sz="700" dirty="0">
                  <a:latin typeface="+mn-lt"/>
                </a:rPr>
                <a:t>…</a:t>
              </a:r>
            </a:p>
          </p:txBody>
        </p:sp>
        <p:sp>
          <p:nvSpPr>
            <p:cNvPr id="19" name="TextBox 18">
              <a:extLst>
                <a:ext uri="{FF2B5EF4-FFF2-40B4-BE49-F238E27FC236}">
                  <a16:creationId xmlns:a16="http://schemas.microsoft.com/office/drawing/2014/main" id="{8863DAD3-825F-46EC-B6EB-E5802C7714CE}"/>
                </a:ext>
              </a:extLst>
            </p:cNvPr>
            <p:cNvSpPr txBox="1"/>
            <p:nvPr/>
          </p:nvSpPr>
          <p:spPr>
            <a:xfrm>
              <a:off x="3304335" y="3244333"/>
              <a:ext cx="82931" cy="266740"/>
            </a:xfrm>
            <a:prstGeom prst="rect">
              <a:avLst/>
            </a:prstGeom>
            <a:noFill/>
          </p:spPr>
          <p:txBody>
            <a:bodyPr wrap="square" rtlCol="0">
              <a:spAutoFit/>
            </a:bodyPr>
            <a:lstStyle/>
            <a:p>
              <a:r>
                <a:rPr lang="en-US" sz="700" dirty="0">
                  <a:latin typeface="+mn-lt"/>
                </a:rPr>
                <a:t>…</a:t>
              </a:r>
            </a:p>
          </p:txBody>
        </p:sp>
        <p:cxnSp>
          <p:nvCxnSpPr>
            <p:cNvPr id="20" name="Straight Connector 19">
              <a:extLst>
                <a:ext uri="{FF2B5EF4-FFF2-40B4-BE49-F238E27FC236}">
                  <a16:creationId xmlns:a16="http://schemas.microsoft.com/office/drawing/2014/main" id="{F30A194A-F783-4F0E-BC84-15E08EE6D42A}"/>
                </a:ext>
              </a:extLst>
            </p:cNvPr>
            <p:cNvCxnSpPr/>
            <p:nvPr/>
          </p:nvCxnSpPr>
          <p:spPr>
            <a:xfrm>
              <a:off x="1441068" y="3538587"/>
              <a:ext cx="0" cy="354883"/>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D2EACA-ED05-493F-8FCA-B62117B144F1}"/>
                </a:ext>
              </a:extLst>
            </p:cNvPr>
            <p:cNvCxnSpPr/>
            <p:nvPr/>
          </p:nvCxnSpPr>
          <p:spPr>
            <a:xfrm>
              <a:off x="2506791" y="3538587"/>
              <a:ext cx="0" cy="354883"/>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A913F9C-A95D-4A26-9562-17BF4DD31F68}"/>
                </a:ext>
              </a:extLst>
            </p:cNvPr>
            <p:cNvCxnSpPr/>
            <p:nvPr/>
          </p:nvCxnSpPr>
          <p:spPr>
            <a:xfrm>
              <a:off x="2879444" y="3563090"/>
              <a:ext cx="0" cy="354883"/>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F77FEEB-C46E-48EC-B0E7-6EE0C4AC5551}"/>
                </a:ext>
              </a:extLst>
            </p:cNvPr>
            <p:cNvCxnSpPr/>
            <p:nvPr/>
          </p:nvCxnSpPr>
          <p:spPr>
            <a:xfrm>
              <a:off x="3945167" y="3563090"/>
              <a:ext cx="0" cy="354883"/>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366C31C-88A2-447F-A42E-18119905344C}"/>
                </a:ext>
              </a:extLst>
            </p:cNvPr>
            <p:cNvSpPr txBox="1"/>
            <p:nvPr/>
          </p:nvSpPr>
          <p:spPr>
            <a:xfrm>
              <a:off x="1563595" y="3667972"/>
              <a:ext cx="795517" cy="328295"/>
            </a:xfrm>
            <a:prstGeom prst="rect">
              <a:avLst/>
            </a:prstGeom>
            <a:noFill/>
          </p:spPr>
          <p:txBody>
            <a:bodyPr wrap="none" rtlCol="0">
              <a:spAutoFit/>
            </a:bodyPr>
            <a:lstStyle/>
            <a:p>
              <a:r>
                <a:rPr lang="en-US" sz="1000" dirty="0">
                  <a:latin typeface="+mn-lt"/>
                </a:rPr>
                <a:t>Word 1</a:t>
              </a:r>
            </a:p>
          </p:txBody>
        </p:sp>
        <p:sp>
          <p:nvSpPr>
            <p:cNvPr id="25" name="TextBox 24">
              <a:extLst>
                <a:ext uri="{FF2B5EF4-FFF2-40B4-BE49-F238E27FC236}">
                  <a16:creationId xmlns:a16="http://schemas.microsoft.com/office/drawing/2014/main" id="{2A47E7B4-DFDE-42EA-B611-C28C46BE13F6}"/>
                </a:ext>
              </a:extLst>
            </p:cNvPr>
            <p:cNvSpPr txBox="1"/>
            <p:nvPr/>
          </p:nvSpPr>
          <p:spPr>
            <a:xfrm>
              <a:off x="3001970" y="3667972"/>
              <a:ext cx="795517" cy="328295"/>
            </a:xfrm>
            <a:prstGeom prst="rect">
              <a:avLst/>
            </a:prstGeom>
            <a:noFill/>
          </p:spPr>
          <p:txBody>
            <a:bodyPr wrap="none" rtlCol="0">
              <a:spAutoFit/>
            </a:bodyPr>
            <a:lstStyle/>
            <a:p>
              <a:r>
                <a:rPr lang="en-US" sz="1000" dirty="0">
                  <a:latin typeface="+mn-lt"/>
                </a:rPr>
                <a:t>Word n</a:t>
              </a:r>
            </a:p>
          </p:txBody>
        </p:sp>
      </p:grpSp>
      <p:sp>
        <p:nvSpPr>
          <p:cNvPr id="26" name="Arrow: Right 25">
            <a:extLst>
              <a:ext uri="{FF2B5EF4-FFF2-40B4-BE49-F238E27FC236}">
                <a16:creationId xmlns:a16="http://schemas.microsoft.com/office/drawing/2014/main" id="{A430A324-548E-4D09-A59F-6CAA9AEC92BA}"/>
              </a:ext>
            </a:extLst>
          </p:cNvPr>
          <p:cNvSpPr/>
          <p:nvPr/>
        </p:nvSpPr>
        <p:spPr>
          <a:xfrm>
            <a:off x="4269889" y="2066112"/>
            <a:ext cx="704554" cy="267749"/>
          </a:xfrm>
          <a:prstGeom prst="rightArrow">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27" name="TextBox 26">
            <a:extLst>
              <a:ext uri="{FF2B5EF4-FFF2-40B4-BE49-F238E27FC236}">
                <a16:creationId xmlns:a16="http://schemas.microsoft.com/office/drawing/2014/main" id="{D07B2FA0-2726-42F2-8A8B-1C1939D6B8BF}"/>
              </a:ext>
            </a:extLst>
          </p:cNvPr>
          <p:cNvSpPr txBox="1"/>
          <p:nvPr/>
        </p:nvSpPr>
        <p:spPr>
          <a:xfrm>
            <a:off x="5537298" y="1956375"/>
            <a:ext cx="2711054" cy="338554"/>
          </a:xfrm>
          <a:prstGeom prst="rect">
            <a:avLst/>
          </a:prstGeom>
          <a:noFill/>
        </p:spPr>
        <p:txBody>
          <a:bodyPr wrap="square" rtlCol="0">
            <a:spAutoFit/>
          </a:bodyPr>
          <a:lstStyle/>
          <a:p>
            <a:r>
              <a:rPr lang="en-US" sz="1600" dirty="0">
                <a:solidFill>
                  <a:schemeClr val="bg2"/>
                </a:solidFill>
                <a:latin typeface="+mn-lt"/>
              </a:rPr>
              <a:t>p &gt;&gt; n    (overfitting!)</a:t>
            </a:r>
          </a:p>
        </p:txBody>
      </p:sp>
      <p:sp>
        <p:nvSpPr>
          <p:cNvPr id="28" name="Arrow: Right 27">
            <a:extLst>
              <a:ext uri="{FF2B5EF4-FFF2-40B4-BE49-F238E27FC236}">
                <a16:creationId xmlns:a16="http://schemas.microsoft.com/office/drawing/2014/main" id="{028A2937-88C0-494E-9935-6D50DE9FF534}"/>
              </a:ext>
            </a:extLst>
          </p:cNvPr>
          <p:cNvSpPr/>
          <p:nvPr/>
        </p:nvSpPr>
        <p:spPr>
          <a:xfrm>
            <a:off x="4269889" y="3766324"/>
            <a:ext cx="704554" cy="267749"/>
          </a:xfrm>
          <a:prstGeom prst="rightArrow">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29" name="TextBox 28">
            <a:extLst>
              <a:ext uri="{FF2B5EF4-FFF2-40B4-BE49-F238E27FC236}">
                <a16:creationId xmlns:a16="http://schemas.microsoft.com/office/drawing/2014/main" id="{77030D4D-A9DE-4DF5-9A9C-294F658199B0}"/>
              </a:ext>
            </a:extLst>
          </p:cNvPr>
          <p:cNvSpPr txBox="1"/>
          <p:nvPr/>
        </p:nvSpPr>
        <p:spPr>
          <a:xfrm>
            <a:off x="5537298" y="3641658"/>
            <a:ext cx="2711054" cy="584775"/>
          </a:xfrm>
          <a:prstGeom prst="rect">
            <a:avLst/>
          </a:prstGeom>
          <a:noFill/>
        </p:spPr>
        <p:txBody>
          <a:bodyPr wrap="square" rtlCol="0">
            <a:spAutoFit/>
          </a:bodyPr>
          <a:lstStyle/>
          <a:p>
            <a:r>
              <a:rPr lang="en-US" sz="1600" dirty="0">
                <a:solidFill>
                  <a:schemeClr val="bg2"/>
                </a:solidFill>
                <a:latin typeface="+mn-lt"/>
              </a:rPr>
              <a:t>lots of data required,</a:t>
            </a:r>
          </a:p>
          <a:p>
            <a:r>
              <a:rPr lang="en-US" sz="1600" dirty="0">
                <a:solidFill>
                  <a:schemeClr val="bg2"/>
                </a:solidFill>
                <a:latin typeface="+mn-lt"/>
              </a:rPr>
              <a:t>low accuracy</a:t>
            </a:r>
          </a:p>
        </p:txBody>
      </p:sp>
      <p:sp>
        <p:nvSpPr>
          <p:cNvPr id="30" name="Arrow: Right 29">
            <a:extLst>
              <a:ext uri="{FF2B5EF4-FFF2-40B4-BE49-F238E27FC236}">
                <a16:creationId xmlns:a16="http://schemas.microsoft.com/office/drawing/2014/main" id="{7C10BC4F-885D-4995-BE19-C19AB44CA747}"/>
              </a:ext>
            </a:extLst>
          </p:cNvPr>
          <p:cNvSpPr/>
          <p:nvPr/>
        </p:nvSpPr>
        <p:spPr>
          <a:xfrm rot="5400000">
            <a:off x="6297132" y="2872343"/>
            <a:ext cx="704554" cy="267749"/>
          </a:xfrm>
          <a:prstGeom prst="rightArrow">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Tree>
    <p:extLst>
      <p:ext uri="{BB962C8B-B14F-4D97-AF65-F5344CB8AC3E}">
        <p14:creationId xmlns:p14="http://schemas.microsoft.com/office/powerpoint/2010/main" val="306535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6" grpId="0" animBg="1"/>
      <p:bldP spid="27" grpId="0"/>
      <p:bldP spid="28" grpId="0" animBg="1"/>
      <p:bldP spid="29" grpId="0"/>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4"/>
          <p:cNvSpPr txBox="1">
            <a:spLocks noGrp="1"/>
          </p:cNvSpPr>
          <p:nvPr>
            <p:ph type="title" idx="4294967295"/>
          </p:nvPr>
        </p:nvSpPr>
        <p:spPr>
          <a:xfrm>
            <a:off x="410818"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DISTRIBUTED WORD REPRESENTATIONS</a:t>
            </a:r>
            <a:endParaRPr dirty="0"/>
          </a:p>
        </p:txBody>
      </p:sp>
    </p:spTree>
    <p:extLst>
      <p:ext uri="{BB962C8B-B14F-4D97-AF65-F5344CB8AC3E}">
        <p14:creationId xmlns:p14="http://schemas.microsoft.com/office/powerpoint/2010/main" val="176658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Distributional Hypothesis</a:t>
            </a:r>
          </a:p>
        </p:txBody>
      </p:sp>
      <p:sp>
        <p:nvSpPr>
          <p:cNvPr id="10" name="Text Placeholder 9"/>
          <p:cNvSpPr>
            <a:spLocks noGrp="1"/>
          </p:cNvSpPr>
          <p:nvPr>
            <p:ph type="body" sz="quarter" idx="10"/>
          </p:nvPr>
        </p:nvSpPr>
        <p:spPr/>
        <p:txBody>
          <a:bodyPr/>
          <a:lstStyle/>
          <a:p>
            <a:r>
              <a:rPr lang="en-GB" sz="2400" dirty="0">
                <a:solidFill>
                  <a:srgbClr val="7030A0"/>
                </a:solidFill>
              </a:rPr>
              <a:t>The intuition – MEANING ~ CONTEXT</a:t>
            </a:r>
            <a:endParaRPr lang="en-US" sz="2400" dirty="0">
              <a:solidFill>
                <a:srgbClr val="7030A0"/>
              </a:solidFill>
            </a:endParaRPr>
          </a:p>
        </p:txBody>
      </p:sp>
      <p:sp>
        <p:nvSpPr>
          <p:cNvPr id="3" name="TextBox 2">
            <a:extLst>
              <a:ext uri="{FF2B5EF4-FFF2-40B4-BE49-F238E27FC236}">
                <a16:creationId xmlns:a16="http://schemas.microsoft.com/office/drawing/2014/main" id="{DE860550-69AF-46D1-9BAF-3B9764D0010E}"/>
              </a:ext>
            </a:extLst>
          </p:cNvPr>
          <p:cNvSpPr txBox="1"/>
          <p:nvPr/>
        </p:nvSpPr>
        <p:spPr>
          <a:xfrm>
            <a:off x="620434" y="1604766"/>
            <a:ext cx="3450822" cy="71250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762015">
              <a:lnSpc>
                <a:spcPct val="90000"/>
              </a:lnSpc>
              <a:spcAft>
                <a:spcPts val="250"/>
              </a:spcAft>
              <a:buClr>
                <a:srgbClr val="B3B3B3"/>
              </a:buClr>
              <a:buSzPct val="100000"/>
            </a:pPr>
            <a:r>
              <a:rPr lang="en-US" i="1" dirty="0">
                <a:solidFill>
                  <a:srgbClr val="505050"/>
                </a:solidFill>
                <a:latin typeface="Trebuchet MS" pitchFamily="34" charset="0"/>
              </a:rPr>
              <a:t>‘You can tell a word by the company it keeps’</a:t>
            </a:r>
          </a:p>
          <a:p>
            <a:pPr algn="r" defTabSz="762015">
              <a:lnSpc>
                <a:spcPct val="90000"/>
              </a:lnSpc>
              <a:spcAft>
                <a:spcPts val="250"/>
              </a:spcAft>
              <a:buClr>
                <a:srgbClr val="B3B3B3"/>
              </a:buClr>
              <a:buSzPct val="100000"/>
            </a:pPr>
            <a:r>
              <a:rPr lang="en-US" i="1" dirty="0">
                <a:solidFill>
                  <a:srgbClr val="505050"/>
                </a:solidFill>
                <a:latin typeface="Trebuchet MS" pitchFamily="34" charset="0"/>
              </a:rPr>
              <a:t>Firth 1957 </a:t>
            </a:r>
          </a:p>
        </p:txBody>
      </p:sp>
      <p:sp>
        <p:nvSpPr>
          <p:cNvPr id="8" name="TextBox 7">
            <a:extLst>
              <a:ext uri="{FF2B5EF4-FFF2-40B4-BE49-F238E27FC236}">
                <a16:creationId xmlns:a16="http://schemas.microsoft.com/office/drawing/2014/main" id="{53336ED0-65EF-47D5-819C-51F8227FB6FA}"/>
              </a:ext>
            </a:extLst>
          </p:cNvPr>
          <p:cNvSpPr txBox="1"/>
          <p:nvPr/>
        </p:nvSpPr>
        <p:spPr>
          <a:xfrm>
            <a:off x="4546550" y="4092586"/>
            <a:ext cx="3897981" cy="90640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762015">
              <a:lnSpc>
                <a:spcPct val="90000"/>
              </a:lnSpc>
              <a:spcAft>
                <a:spcPts val="250"/>
              </a:spcAft>
              <a:buClr>
                <a:srgbClr val="B3B3B3"/>
              </a:buClr>
              <a:buSzPct val="100000"/>
            </a:pPr>
            <a:r>
              <a:rPr lang="en-US" i="1" dirty="0">
                <a:solidFill>
                  <a:srgbClr val="505050"/>
                </a:solidFill>
                <a:latin typeface="Trebuchet MS" pitchFamily="34" charset="0"/>
              </a:rPr>
              <a:t>‘The complete meaning of a word is always contextual, and no study of meaning apart from context can be taken seriously.’</a:t>
            </a:r>
          </a:p>
          <a:p>
            <a:pPr algn="r" defTabSz="762015">
              <a:lnSpc>
                <a:spcPct val="90000"/>
              </a:lnSpc>
              <a:spcAft>
                <a:spcPts val="250"/>
              </a:spcAft>
              <a:buClr>
                <a:srgbClr val="B3B3B3"/>
              </a:buClr>
              <a:buSzPct val="100000"/>
            </a:pPr>
            <a:r>
              <a:rPr lang="en-US" i="1" dirty="0">
                <a:solidFill>
                  <a:srgbClr val="505050"/>
                </a:solidFill>
                <a:latin typeface="Trebuchet MS" pitchFamily="34" charset="0"/>
              </a:rPr>
              <a:t>Firth 1957 </a:t>
            </a:r>
          </a:p>
        </p:txBody>
      </p:sp>
      <p:sp>
        <p:nvSpPr>
          <p:cNvPr id="9" name="TextBox 8">
            <a:extLst>
              <a:ext uri="{FF2B5EF4-FFF2-40B4-BE49-F238E27FC236}">
                <a16:creationId xmlns:a16="http://schemas.microsoft.com/office/drawing/2014/main" id="{6B4CEDCA-93F1-45E9-8F6D-EDFA4A78F63E}"/>
              </a:ext>
            </a:extLst>
          </p:cNvPr>
          <p:cNvSpPr txBox="1"/>
          <p:nvPr/>
        </p:nvSpPr>
        <p:spPr>
          <a:xfrm>
            <a:off x="470139" y="3243811"/>
            <a:ext cx="3778467" cy="71250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762015">
              <a:lnSpc>
                <a:spcPct val="90000"/>
              </a:lnSpc>
              <a:spcAft>
                <a:spcPts val="250"/>
              </a:spcAft>
              <a:buClr>
                <a:srgbClr val="B3B3B3"/>
              </a:buClr>
              <a:buSzPct val="100000"/>
            </a:pPr>
            <a:r>
              <a:rPr lang="en-US" i="1" dirty="0">
                <a:solidFill>
                  <a:srgbClr val="505050"/>
                </a:solidFill>
                <a:latin typeface="Trebuchet MS" pitchFamily="34" charset="0"/>
              </a:rPr>
              <a:t>‘The meaning of a word is its use in the language’</a:t>
            </a:r>
          </a:p>
          <a:p>
            <a:pPr algn="r" defTabSz="762015">
              <a:lnSpc>
                <a:spcPct val="90000"/>
              </a:lnSpc>
              <a:spcAft>
                <a:spcPts val="250"/>
              </a:spcAft>
              <a:buClr>
                <a:srgbClr val="B3B3B3"/>
              </a:buClr>
              <a:buSzPct val="100000"/>
            </a:pPr>
            <a:r>
              <a:rPr lang="en-US" i="1" dirty="0">
                <a:solidFill>
                  <a:srgbClr val="505050"/>
                </a:solidFill>
                <a:latin typeface="Trebuchet MS" pitchFamily="34" charset="0"/>
              </a:rPr>
              <a:t>Wittgenstein 1953</a:t>
            </a:r>
          </a:p>
        </p:txBody>
      </p:sp>
      <p:sp>
        <p:nvSpPr>
          <p:cNvPr id="11" name="TextBox 10">
            <a:extLst>
              <a:ext uri="{FF2B5EF4-FFF2-40B4-BE49-F238E27FC236}">
                <a16:creationId xmlns:a16="http://schemas.microsoft.com/office/drawing/2014/main" id="{E348F4BA-7263-412C-A3AB-6E28321801B7}"/>
              </a:ext>
            </a:extLst>
          </p:cNvPr>
          <p:cNvSpPr txBox="1"/>
          <p:nvPr/>
        </p:nvSpPr>
        <p:spPr>
          <a:xfrm>
            <a:off x="4666064" y="2317269"/>
            <a:ext cx="3778467" cy="110030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762015">
              <a:lnSpc>
                <a:spcPct val="90000"/>
              </a:lnSpc>
              <a:spcAft>
                <a:spcPts val="250"/>
              </a:spcAft>
              <a:buClr>
                <a:srgbClr val="B3B3B3"/>
              </a:buClr>
              <a:buSzPct val="100000"/>
            </a:pPr>
            <a:r>
              <a:rPr lang="en-US" i="1" dirty="0">
                <a:solidFill>
                  <a:srgbClr val="505050"/>
                </a:solidFill>
                <a:latin typeface="Trebuchet MS" pitchFamily="34" charset="0"/>
              </a:rPr>
              <a:t>‘Distributional statements can cover all of the material of a language without requiring support from other types of information’</a:t>
            </a:r>
          </a:p>
          <a:p>
            <a:pPr algn="r" defTabSz="762015">
              <a:lnSpc>
                <a:spcPct val="90000"/>
              </a:lnSpc>
              <a:spcAft>
                <a:spcPts val="250"/>
              </a:spcAft>
              <a:buClr>
                <a:srgbClr val="B3B3B3"/>
              </a:buClr>
              <a:buSzPct val="100000"/>
            </a:pPr>
            <a:r>
              <a:rPr lang="en-US" i="1" dirty="0">
                <a:solidFill>
                  <a:srgbClr val="505050"/>
                </a:solidFill>
                <a:latin typeface="Trebuchet MS" pitchFamily="34" charset="0"/>
              </a:rPr>
              <a:t>Harris 1954</a:t>
            </a:r>
          </a:p>
        </p:txBody>
      </p:sp>
    </p:spTree>
    <p:extLst>
      <p:ext uri="{BB962C8B-B14F-4D97-AF65-F5344CB8AC3E}">
        <p14:creationId xmlns:p14="http://schemas.microsoft.com/office/powerpoint/2010/main" val="386514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Co-occurrence patterns</a:t>
            </a:r>
          </a:p>
        </p:txBody>
      </p:sp>
      <p:sp>
        <p:nvSpPr>
          <p:cNvPr id="10" name="Text Placeholder 9"/>
          <p:cNvSpPr>
            <a:spLocks noGrp="1"/>
          </p:cNvSpPr>
          <p:nvPr>
            <p:ph type="body" sz="quarter" idx="10"/>
          </p:nvPr>
        </p:nvSpPr>
        <p:spPr/>
        <p:txBody>
          <a:bodyPr/>
          <a:lstStyle/>
          <a:p>
            <a:r>
              <a:rPr lang="en-GB" sz="2400" dirty="0">
                <a:solidFill>
                  <a:srgbClr val="7030A0"/>
                </a:solidFill>
              </a:rPr>
              <a:t>Capture latent information using word co-occurrence</a:t>
            </a:r>
            <a:endParaRPr lang="en-US" sz="2400" dirty="0">
              <a:solidFill>
                <a:srgbClr val="7030A0"/>
              </a:solidFill>
            </a:endParaRPr>
          </a:p>
        </p:txBody>
      </p:sp>
      <p:pic>
        <p:nvPicPr>
          <p:cNvPr id="1026" name="Picture 2" descr="The co-occurrence matrix contain after HAL-style weighting of the ...">
            <a:extLst>
              <a:ext uri="{FF2B5EF4-FFF2-40B4-BE49-F238E27FC236}">
                <a16:creationId xmlns:a16="http://schemas.microsoft.com/office/drawing/2014/main" id="{043DED82-FF11-45AF-BC6E-51C961A65098}"/>
              </a:ext>
            </a:extLst>
          </p:cNvPr>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2197215" y="1752865"/>
            <a:ext cx="4749573" cy="3078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97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Co-occurrence patterns</a:t>
            </a:r>
          </a:p>
        </p:txBody>
      </p:sp>
      <p:sp>
        <p:nvSpPr>
          <p:cNvPr id="10" name="Text Placeholder 9"/>
          <p:cNvSpPr>
            <a:spLocks noGrp="1"/>
          </p:cNvSpPr>
          <p:nvPr>
            <p:ph type="body" sz="quarter" idx="10"/>
          </p:nvPr>
        </p:nvSpPr>
        <p:spPr/>
        <p:txBody>
          <a:bodyPr/>
          <a:lstStyle/>
          <a:p>
            <a:r>
              <a:rPr lang="en-GB" sz="2400" dirty="0">
                <a:solidFill>
                  <a:srgbClr val="7030A0"/>
                </a:solidFill>
              </a:rPr>
              <a:t>Where to find latent relationships?</a:t>
            </a:r>
            <a:endParaRPr lang="en-US" sz="2400" dirty="0">
              <a:solidFill>
                <a:srgbClr val="7030A0"/>
              </a:solidFill>
            </a:endParaRPr>
          </a:p>
        </p:txBody>
      </p:sp>
      <p:sp>
        <p:nvSpPr>
          <p:cNvPr id="3" name="Content Placeholder 2">
            <a:extLst>
              <a:ext uri="{FF2B5EF4-FFF2-40B4-BE49-F238E27FC236}">
                <a16:creationId xmlns:a16="http://schemas.microsoft.com/office/drawing/2014/main" id="{1A531146-A929-4A40-9366-5146C5E3045F}"/>
              </a:ext>
            </a:extLst>
          </p:cNvPr>
          <p:cNvSpPr>
            <a:spLocks noGrp="1"/>
          </p:cNvSpPr>
          <p:nvPr>
            <p:ph idx="1"/>
          </p:nvPr>
        </p:nvSpPr>
        <p:spPr>
          <a:xfrm>
            <a:off x="133722" y="1399224"/>
            <a:ext cx="4145280" cy="3415346"/>
          </a:xfrm>
        </p:spPr>
        <p:txBody>
          <a:bodyPr/>
          <a:lstStyle/>
          <a:p>
            <a:r>
              <a:rPr lang="en-GB" sz="1600" dirty="0"/>
              <a:t>Possible relationships:</a:t>
            </a:r>
          </a:p>
          <a:p>
            <a:pPr marL="238130" indent="-238130">
              <a:buFontTx/>
              <a:buChar char="-"/>
            </a:pPr>
            <a:r>
              <a:rPr lang="en-GB" sz="1600" dirty="0"/>
              <a:t>Word to documents (very sparse and very wide)</a:t>
            </a:r>
          </a:p>
          <a:p>
            <a:pPr marL="238130" indent="-238130">
              <a:buFontTx/>
              <a:buChar char="-"/>
            </a:pPr>
            <a:r>
              <a:rPr lang="en-GB" sz="1600" dirty="0"/>
              <a:t>Word to word (very dense and compact)</a:t>
            </a:r>
          </a:p>
          <a:p>
            <a:pPr marL="238130" indent="-238130">
              <a:buFontTx/>
              <a:buChar char="-"/>
            </a:pPr>
            <a:r>
              <a:rPr lang="en-GB" sz="1600" dirty="0"/>
              <a:t>Word to user / person</a:t>
            </a:r>
          </a:p>
          <a:p>
            <a:pPr marL="238130" indent="-238130">
              <a:buFontTx/>
              <a:buChar char="-"/>
            </a:pPr>
            <a:r>
              <a:rPr lang="en-GB" sz="1600" dirty="0"/>
              <a:t>Word to user behaviour</a:t>
            </a:r>
          </a:p>
          <a:p>
            <a:pPr marL="238130" indent="-238130">
              <a:buFontTx/>
              <a:buChar char="-"/>
            </a:pPr>
            <a:r>
              <a:rPr lang="en-GB" sz="1600" dirty="0"/>
              <a:t>Word to product</a:t>
            </a:r>
          </a:p>
          <a:p>
            <a:pPr marL="238130" indent="-238130">
              <a:buFontTx/>
              <a:buChar char="-"/>
            </a:pPr>
            <a:r>
              <a:rPr lang="en-GB" sz="1600" dirty="0"/>
              <a:t>Word to custom feature (e.g. movie raking)</a:t>
            </a:r>
          </a:p>
          <a:p>
            <a:r>
              <a:rPr lang="en-GB" sz="1600" dirty="0"/>
              <a:t>Not only metrices:</a:t>
            </a:r>
          </a:p>
          <a:p>
            <a:pPr marL="238130" indent="-238130">
              <a:buFontTx/>
              <a:buChar char="-"/>
            </a:pPr>
            <a:r>
              <a:rPr lang="en-GB" sz="1600" dirty="0"/>
              <a:t>Word to user to product</a:t>
            </a:r>
          </a:p>
          <a:p>
            <a:pPr marL="238130" indent="-238130">
              <a:buFontTx/>
              <a:buChar char="-"/>
            </a:pPr>
            <a:endParaRPr lang="en-GB" sz="1600" dirty="0"/>
          </a:p>
          <a:p>
            <a:pPr marL="238130" indent="-238130">
              <a:buFontTx/>
              <a:buChar char="-"/>
            </a:pPr>
            <a:endParaRPr lang="en-US" sz="1600" dirty="0"/>
          </a:p>
        </p:txBody>
      </p:sp>
      <p:pic>
        <p:nvPicPr>
          <p:cNvPr id="5" name="Picture 4">
            <a:extLst>
              <a:ext uri="{FF2B5EF4-FFF2-40B4-BE49-F238E27FC236}">
                <a16:creationId xmlns:a16="http://schemas.microsoft.com/office/drawing/2014/main" id="{8DF7EE4F-9DDE-4D71-A620-6963F2729131}"/>
              </a:ext>
            </a:extLst>
          </p:cNvPr>
          <p:cNvPicPr>
            <a:picLocks noChangeAspect="1"/>
          </p:cNvPicPr>
          <p:nvPr/>
        </p:nvPicPr>
        <p:blipFill>
          <a:blip r:embed="rId3"/>
          <a:stretch>
            <a:fillRect/>
          </a:stretch>
        </p:blipFill>
        <p:spPr>
          <a:xfrm>
            <a:off x="4279002" y="1752530"/>
            <a:ext cx="4760441" cy="2615162"/>
          </a:xfrm>
          <a:prstGeom prst="rect">
            <a:avLst/>
          </a:prstGeom>
          <a:ln>
            <a:solidFill>
              <a:schemeClr val="tx2">
                <a:lumMod val="75000"/>
              </a:schemeClr>
            </a:solidFill>
          </a:ln>
        </p:spPr>
      </p:pic>
    </p:spTree>
    <p:extLst>
      <p:ext uri="{BB962C8B-B14F-4D97-AF65-F5344CB8AC3E}">
        <p14:creationId xmlns:p14="http://schemas.microsoft.com/office/powerpoint/2010/main" val="176736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Dimensionality Reduction</a:t>
            </a:r>
            <a:endParaRPr lang="en-US" dirty="0"/>
          </a:p>
        </p:txBody>
      </p:sp>
      <p:sp>
        <p:nvSpPr>
          <p:cNvPr id="10" name="Text Placeholder 9"/>
          <p:cNvSpPr>
            <a:spLocks noGrp="1"/>
          </p:cNvSpPr>
          <p:nvPr>
            <p:ph type="body" sz="quarter" idx="10"/>
          </p:nvPr>
        </p:nvSpPr>
        <p:spPr/>
        <p:txBody>
          <a:bodyPr/>
          <a:lstStyle/>
          <a:p>
            <a:r>
              <a:rPr lang="en-GB" sz="2400" dirty="0">
                <a:solidFill>
                  <a:srgbClr val="7030A0"/>
                </a:solidFill>
              </a:rPr>
              <a:t>Need more robust and flexible representations</a:t>
            </a:r>
            <a:endParaRPr lang="en-US" sz="2400" dirty="0">
              <a:solidFill>
                <a:srgbClr val="7030A0"/>
              </a:solidFill>
            </a:endParaRPr>
          </a:p>
        </p:txBody>
      </p:sp>
      <p:sp>
        <p:nvSpPr>
          <p:cNvPr id="3" name="Content Placeholder 2">
            <a:extLst>
              <a:ext uri="{FF2B5EF4-FFF2-40B4-BE49-F238E27FC236}">
                <a16:creationId xmlns:a16="http://schemas.microsoft.com/office/drawing/2014/main" id="{1A531146-A929-4A40-9366-5146C5E3045F}"/>
              </a:ext>
            </a:extLst>
          </p:cNvPr>
          <p:cNvSpPr>
            <a:spLocks noGrp="1"/>
          </p:cNvSpPr>
          <p:nvPr>
            <p:ph idx="1"/>
          </p:nvPr>
        </p:nvSpPr>
        <p:spPr/>
        <p:txBody>
          <a:bodyPr/>
          <a:lstStyle/>
          <a:p>
            <a:r>
              <a:rPr lang="en-GB" sz="1600" dirty="0"/>
              <a:t>The need for compact and computationally efficient representations.</a:t>
            </a:r>
          </a:p>
          <a:p>
            <a:r>
              <a:rPr lang="en-GB" sz="1600" dirty="0"/>
              <a:t>More robust notions of distance exposing the information captured by our distributional representation.</a:t>
            </a:r>
          </a:p>
          <a:p>
            <a:pPr marL="238130" indent="-238130">
              <a:buFontTx/>
              <a:buChar char="-"/>
            </a:pPr>
            <a:endParaRPr lang="en-GB" sz="1600" dirty="0"/>
          </a:p>
          <a:p>
            <a:pPr marL="238130" indent="-238130">
              <a:buFontTx/>
              <a:buChar char="-"/>
            </a:pPr>
            <a:endParaRPr lang="en-US" sz="1600" dirty="0"/>
          </a:p>
        </p:txBody>
      </p:sp>
    </p:spTree>
    <p:extLst>
      <p:ext uri="{BB962C8B-B14F-4D97-AF65-F5344CB8AC3E}">
        <p14:creationId xmlns:p14="http://schemas.microsoft.com/office/powerpoint/2010/main" val="237641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4"/>
          <p:cNvSpPr txBox="1">
            <a:spLocks noGrp="1"/>
          </p:cNvSpPr>
          <p:nvPr>
            <p:ph type="title" idx="4294967295"/>
          </p:nvPr>
        </p:nvSpPr>
        <p:spPr>
          <a:xfrm>
            <a:off x="410818" y="2276475"/>
            <a:ext cx="7743825" cy="500063"/>
          </a:xfrm>
          <a:prstGeom prst="rect">
            <a:avLst/>
          </a:prstGeom>
          <a:noFill/>
          <a:ln>
            <a:noFill/>
          </a:ln>
        </p:spPr>
        <p:txBody>
          <a:bodyPr spcFirstLastPara="1" wrap="square" lIns="76175" tIns="38075" rIns="76175" bIns="38075" anchor="b" anchorCtr="0">
            <a:noAutofit/>
          </a:bodyPr>
          <a:lstStyle/>
          <a:p>
            <a:r>
              <a:rPr lang="en-GB" dirty="0">
                <a:solidFill>
                  <a:schemeClr val="bg1"/>
                </a:solidFill>
              </a:rPr>
              <a:t>Latent Semantic Analysis / Latent Semantic Indexing</a:t>
            </a:r>
            <a:endParaRPr lang="en-US" dirty="0">
              <a:solidFill>
                <a:schemeClr val="bg1"/>
              </a:solidFill>
            </a:endParaRPr>
          </a:p>
        </p:txBody>
      </p:sp>
    </p:spTree>
    <p:extLst>
      <p:ext uri="{BB962C8B-B14F-4D97-AF65-F5344CB8AC3E}">
        <p14:creationId xmlns:p14="http://schemas.microsoft.com/office/powerpoint/2010/main" val="1164155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t>
            </a:r>
            <a:r>
              <a:rPr lang="en-US" dirty="0"/>
              <a:t>SA/LSI</a:t>
            </a:r>
          </a:p>
        </p:txBody>
      </p:sp>
      <p:sp>
        <p:nvSpPr>
          <p:cNvPr id="10" name="Text Placeholder 9"/>
          <p:cNvSpPr>
            <a:spLocks noGrp="1"/>
          </p:cNvSpPr>
          <p:nvPr>
            <p:ph type="body" sz="quarter" idx="10"/>
          </p:nvPr>
        </p:nvSpPr>
        <p:spPr/>
        <p:txBody>
          <a:bodyPr/>
          <a:lstStyle/>
          <a:p>
            <a:r>
              <a:rPr lang="en-GB" sz="2400" dirty="0">
                <a:solidFill>
                  <a:srgbClr val="7030A0"/>
                </a:solidFill>
              </a:rPr>
              <a:t>LSA/LSI - Documents that are similar are closer - SVD</a:t>
            </a:r>
            <a:endParaRPr lang="en-US" sz="2400" dirty="0">
              <a:solidFill>
                <a:srgbClr val="7030A0"/>
              </a:solidFill>
            </a:endParaRPr>
          </a:p>
        </p:txBody>
      </p:sp>
      <p:sp>
        <p:nvSpPr>
          <p:cNvPr id="19" name="TextBox 18">
            <a:extLst>
              <a:ext uri="{FF2B5EF4-FFF2-40B4-BE49-F238E27FC236}">
                <a16:creationId xmlns:a16="http://schemas.microsoft.com/office/drawing/2014/main" id="{BD6308E6-E4F3-4AA1-B539-E41A31A305C1}"/>
              </a:ext>
            </a:extLst>
          </p:cNvPr>
          <p:cNvSpPr txBox="1"/>
          <p:nvPr/>
        </p:nvSpPr>
        <p:spPr>
          <a:xfrm>
            <a:off x="543320" y="4433229"/>
            <a:ext cx="8057360" cy="4616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200" dirty="0" err="1">
                <a:solidFill>
                  <a:srgbClr val="222222"/>
                </a:solidFill>
                <a:latin typeface="Arial" panose="020B0604020202020204" pitchFamily="34" charset="0"/>
              </a:rPr>
              <a:t>Landauer</a:t>
            </a:r>
            <a:r>
              <a:rPr lang="en-US" sz="1200" dirty="0">
                <a:solidFill>
                  <a:srgbClr val="222222"/>
                </a:solidFill>
                <a:latin typeface="Arial" panose="020B0604020202020204" pitchFamily="34" charset="0"/>
              </a:rPr>
              <a:t>, Thomas K., Darrell </a:t>
            </a:r>
            <a:r>
              <a:rPr lang="en-US" sz="1200" dirty="0" err="1">
                <a:solidFill>
                  <a:srgbClr val="222222"/>
                </a:solidFill>
                <a:latin typeface="Arial" panose="020B0604020202020204" pitchFamily="34" charset="0"/>
              </a:rPr>
              <a:t>Laham</a:t>
            </a:r>
            <a:r>
              <a:rPr lang="en-US" sz="1200" dirty="0">
                <a:solidFill>
                  <a:srgbClr val="222222"/>
                </a:solidFill>
                <a:latin typeface="Arial" panose="020B0604020202020204" pitchFamily="34" charset="0"/>
              </a:rPr>
              <a:t>, and Marcia </a:t>
            </a:r>
            <a:r>
              <a:rPr lang="en-US" sz="1200" dirty="0" err="1">
                <a:solidFill>
                  <a:srgbClr val="222222"/>
                </a:solidFill>
                <a:latin typeface="Arial" panose="020B0604020202020204" pitchFamily="34" charset="0"/>
              </a:rPr>
              <a:t>Derr</a:t>
            </a:r>
            <a:r>
              <a:rPr lang="en-US" sz="1200" dirty="0">
                <a:solidFill>
                  <a:srgbClr val="222222"/>
                </a:solidFill>
                <a:latin typeface="Arial" panose="020B0604020202020204" pitchFamily="34" charset="0"/>
              </a:rPr>
              <a:t>. "From paragraph to graph: Latent semantic analysis for information visualization." </a:t>
            </a:r>
            <a:r>
              <a:rPr lang="en-US" sz="1200" i="1" dirty="0">
                <a:solidFill>
                  <a:srgbClr val="222222"/>
                </a:solidFill>
                <a:latin typeface="Arial" panose="020B0604020202020204" pitchFamily="34" charset="0"/>
              </a:rPr>
              <a:t>Proceedings of the National Academy of Sciences</a:t>
            </a:r>
            <a:r>
              <a:rPr lang="en-US" sz="1200" dirty="0">
                <a:solidFill>
                  <a:srgbClr val="222222"/>
                </a:solidFill>
                <a:latin typeface="Arial" panose="020B0604020202020204" pitchFamily="34" charset="0"/>
              </a:rPr>
              <a:t> 101.suppl 1 (2004): 5214-5219.</a:t>
            </a:r>
            <a:endParaRPr lang="en-US" sz="1200" dirty="0"/>
          </a:p>
        </p:txBody>
      </p:sp>
      <p:pic>
        <p:nvPicPr>
          <p:cNvPr id="1026" name="Picture 2" descr="From paragraph to graph: Latent semantic analysis for information  visualization | PNAS">
            <a:extLst>
              <a:ext uri="{FF2B5EF4-FFF2-40B4-BE49-F238E27FC236}">
                <a16:creationId xmlns:a16="http://schemas.microsoft.com/office/drawing/2014/main" id="{F5768A1F-E59E-4F15-B90F-6C9AC6A7E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946" y="1976467"/>
            <a:ext cx="2740294" cy="1954601"/>
          </a:xfrm>
          <a:prstGeom prst="rect">
            <a:avLst/>
          </a:prstGeom>
          <a:noFill/>
          <a:ln>
            <a:solidFill>
              <a:schemeClr val="tx2">
                <a:lumMod val="75000"/>
              </a:schemeClr>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8DCAA4C-89CB-4E10-B637-F3D1D9394DDE}"/>
              </a:ext>
            </a:extLst>
          </p:cNvPr>
          <p:cNvPicPr>
            <a:picLocks noChangeAspect="1"/>
          </p:cNvPicPr>
          <p:nvPr/>
        </p:nvPicPr>
        <p:blipFill rotWithShape="1">
          <a:blip r:embed="rId4"/>
          <a:srcRect l="52075" t="23340" r="5623" b="23099"/>
          <a:stretch/>
        </p:blipFill>
        <p:spPr>
          <a:xfrm>
            <a:off x="606761" y="2011430"/>
            <a:ext cx="2709606" cy="1884675"/>
          </a:xfrm>
          <a:prstGeom prst="rect">
            <a:avLst/>
          </a:prstGeom>
          <a:ln>
            <a:solidFill>
              <a:schemeClr val="tx2">
                <a:lumMod val="75000"/>
              </a:schemeClr>
            </a:solidFill>
          </a:ln>
        </p:spPr>
      </p:pic>
      <p:sp>
        <p:nvSpPr>
          <p:cNvPr id="7" name="Arrow: Right 6">
            <a:extLst>
              <a:ext uri="{FF2B5EF4-FFF2-40B4-BE49-F238E27FC236}">
                <a16:creationId xmlns:a16="http://schemas.microsoft.com/office/drawing/2014/main" id="{A15D7A92-AF85-4CD5-8568-0F820F918F12}"/>
              </a:ext>
            </a:extLst>
          </p:cNvPr>
          <p:cNvSpPr/>
          <p:nvPr/>
        </p:nvSpPr>
        <p:spPr>
          <a:xfrm>
            <a:off x="4259626" y="1740504"/>
            <a:ext cx="624746" cy="141287"/>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pic>
        <p:nvPicPr>
          <p:cNvPr id="11" name="Picture 10">
            <a:extLst>
              <a:ext uri="{FF2B5EF4-FFF2-40B4-BE49-F238E27FC236}">
                <a16:creationId xmlns:a16="http://schemas.microsoft.com/office/drawing/2014/main" id="{054C8D8E-E202-E543-9A1B-E264BB3B6D0B}"/>
              </a:ext>
            </a:extLst>
          </p:cNvPr>
          <p:cNvPicPr>
            <a:picLocks noChangeAspect="1"/>
          </p:cNvPicPr>
          <p:nvPr/>
        </p:nvPicPr>
        <p:blipFill>
          <a:blip r:embed="rId5"/>
          <a:stretch>
            <a:fillRect/>
          </a:stretch>
        </p:blipFill>
        <p:spPr>
          <a:xfrm>
            <a:off x="3701880" y="2033568"/>
            <a:ext cx="1740240" cy="748559"/>
          </a:xfrm>
          <a:prstGeom prst="rect">
            <a:avLst/>
          </a:prstGeom>
        </p:spPr>
      </p:pic>
      <p:pic>
        <p:nvPicPr>
          <p:cNvPr id="16" name="Picture 15">
            <a:extLst>
              <a:ext uri="{FF2B5EF4-FFF2-40B4-BE49-F238E27FC236}">
                <a16:creationId xmlns:a16="http://schemas.microsoft.com/office/drawing/2014/main" id="{CEF4063C-8472-1F43-96B8-FBB873FE012E}"/>
              </a:ext>
            </a:extLst>
          </p:cNvPr>
          <p:cNvPicPr>
            <a:picLocks noChangeAspect="1"/>
          </p:cNvPicPr>
          <p:nvPr/>
        </p:nvPicPr>
        <p:blipFill>
          <a:blip r:embed="rId6"/>
          <a:stretch>
            <a:fillRect/>
          </a:stretch>
        </p:blipFill>
        <p:spPr>
          <a:xfrm>
            <a:off x="3829049" y="2737054"/>
            <a:ext cx="1485900" cy="393700"/>
          </a:xfrm>
          <a:prstGeom prst="rect">
            <a:avLst/>
          </a:prstGeom>
        </p:spPr>
      </p:pic>
    </p:spTree>
    <p:extLst>
      <p:ext uri="{BB962C8B-B14F-4D97-AF65-F5344CB8AC3E}">
        <p14:creationId xmlns:p14="http://schemas.microsoft.com/office/powerpoint/2010/main" val="277947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4"/>
          <p:cNvSpPr txBox="1">
            <a:spLocks noGrp="1"/>
          </p:cNvSpPr>
          <p:nvPr>
            <p:ph type="title" idx="4294967295"/>
          </p:nvPr>
        </p:nvSpPr>
        <p:spPr>
          <a:xfrm>
            <a:off x="410818" y="2276475"/>
            <a:ext cx="7743825" cy="500063"/>
          </a:xfrm>
          <a:prstGeom prst="rect">
            <a:avLst/>
          </a:prstGeom>
          <a:noFill/>
          <a:ln>
            <a:noFill/>
          </a:ln>
        </p:spPr>
        <p:txBody>
          <a:bodyPr spcFirstLastPara="1" wrap="square" lIns="76175" tIns="38075" rIns="76175" bIns="38075" anchor="b" anchorCtr="0">
            <a:noAutofit/>
          </a:bodyPr>
          <a:lstStyle/>
          <a:p>
            <a:r>
              <a:rPr lang="en-GB" dirty="0">
                <a:solidFill>
                  <a:schemeClr val="bg1"/>
                </a:solidFill>
              </a:rPr>
              <a:t>ML Approaches for Word Representations</a:t>
            </a:r>
            <a:endParaRPr lang="en-US" dirty="0">
              <a:solidFill>
                <a:schemeClr val="bg1"/>
              </a:solidFill>
            </a:endParaRPr>
          </a:p>
        </p:txBody>
      </p:sp>
    </p:spTree>
    <p:extLst>
      <p:ext uri="{BB962C8B-B14F-4D97-AF65-F5344CB8AC3E}">
        <p14:creationId xmlns:p14="http://schemas.microsoft.com/office/powerpoint/2010/main" val="1158239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C0418-8FBF-47FC-B63B-0F30B8C67255}"/>
              </a:ext>
            </a:extLst>
          </p:cNvPr>
          <p:cNvSpPr>
            <a:spLocks noGrp="1"/>
          </p:cNvSpPr>
          <p:nvPr>
            <p:ph type="title"/>
          </p:nvPr>
        </p:nvSpPr>
        <p:spPr/>
        <p:txBody>
          <a:bodyPr/>
          <a:lstStyle/>
          <a:p>
            <a:r>
              <a:rPr lang="en-GB" dirty="0"/>
              <a:t>Status as of 2010</a:t>
            </a:r>
            <a:endParaRPr lang="en-US" dirty="0"/>
          </a:p>
        </p:txBody>
      </p:sp>
      <p:sp>
        <p:nvSpPr>
          <p:cNvPr id="4" name="Text Placeholder 3">
            <a:extLst>
              <a:ext uri="{FF2B5EF4-FFF2-40B4-BE49-F238E27FC236}">
                <a16:creationId xmlns:a16="http://schemas.microsoft.com/office/drawing/2014/main" id="{17AA4051-C5CE-4DF6-8C6A-CDA4C92375AB}"/>
              </a:ext>
            </a:extLst>
          </p:cNvPr>
          <p:cNvSpPr>
            <a:spLocks noGrp="1"/>
          </p:cNvSpPr>
          <p:nvPr>
            <p:ph type="body" sz="quarter" idx="10"/>
          </p:nvPr>
        </p:nvSpPr>
        <p:spPr>
          <a:xfrm>
            <a:off x="504289" y="634633"/>
            <a:ext cx="8313420" cy="437886"/>
          </a:xfrm>
        </p:spPr>
        <p:txBody>
          <a:bodyPr/>
          <a:lstStyle/>
          <a:p>
            <a:r>
              <a:rPr lang="en-GB" sz="2400" dirty="0">
                <a:solidFill>
                  <a:srgbClr val="7030A0"/>
                </a:solidFill>
              </a:rPr>
              <a:t>Machine Learning Methods</a:t>
            </a:r>
            <a:endParaRPr lang="en-US" sz="2400" dirty="0">
              <a:solidFill>
                <a:srgbClr val="7030A0"/>
              </a:solidFill>
            </a:endParaRPr>
          </a:p>
        </p:txBody>
      </p:sp>
      <p:sp>
        <p:nvSpPr>
          <p:cNvPr id="6" name="TextBox 5">
            <a:extLst>
              <a:ext uri="{FF2B5EF4-FFF2-40B4-BE49-F238E27FC236}">
                <a16:creationId xmlns:a16="http://schemas.microsoft.com/office/drawing/2014/main" id="{8F0E53E9-98A3-4EEF-9ABD-0B13B48D2F20}"/>
              </a:ext>
            </a:extLst>
          </p:cNvPr>
          <p:cNvSpPr txBox="1"/>
          <p:nvPr/>
        </p:nvSpPr>
        <p:spPr>
          <a:xfrm>
            <a:off x="748285" y="4442356"/>
            <a:ext cx="6789846"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200" dirty="0" err="1">
                <a:solidFill>
                  <a:srgbClr val="222222"/>
                </a:solidFill>
                <a:latin typeface="Arial" panose="020B0604020202020204" pitchFamily="34" charset="0"/>
              </a:rPr>
              <a:t>Turian</a:t>
            </a:r>
            <a:r>
              <a:rPr lang="en-US" sz="1200" dirty="0">
                <a:solidFill>
                  <a:srgbClr val="222222"/>
                </a:solidFill>
                <a:latin typeface="Arial" panose="020B0604020202020204" pitchFamily="34" charset="0"/>
              </a:rPr>
              <a:t>, Joseph, Lev </a:t>
            </a:r>
            <a:r>
              <a:rPr lang="en-US" sz="1200" dirty="0" err="1">
                <a:solidFill>
                  <a:srgbClr val="222222"/>
                </a:solidFill>
                <a:latin typeface="Arial" panose="020B0604020202020204" pitchFamily="34" charset="0"/>
              </a:rPr>
              <a:t>Ratinov</a:t>
            </a:r>
            <a:r>
              <a:rPr lang="en-US" sz="1200" dirty="0">
                <a:solidFill>
                  <a:srgbClr val="222222"/>
                </a:solidFill>
                <a:latin typeface="Arial" panose="020B0604020202020204" pitchFamily="34" charset="0"/>
              </a:rPr>
              <a:t>, and </a:t>
            </a:r>
            <a:r>
              <a:rPr lang="en-US" sz="1200" dirty="0" err="1">
                <a:solidFill>
                  <a:srgbClr val="222222"/>
                </a:solidFill>
                <a:latin typeface="Arial" panose="020B0604020202020204" pitchFamily="34" charset="0"/>
              </a:rPr>
              <a:t>Yoshua</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Bengio</a:t>
            </a:r>
            <a:r>
              <a:rPr lang="en-US" sz="1200" dirty="0">
                <a:solidFill>
                  <a:srgbClr val="222222"/>
                </a:solidFill>
                <a:latin typeface="Arial" panose="020B0604020202020204" pitchFamily="34" charset="0"/>
              </a:rPr>
              <a:t>. "Word representations: a simple and general method for semi-supervised learning." </a:t>
            </a:r>
            <a:r>
              <a:rPr lang="en-US" sz="1200" i="1" dirty="0">
                <a:solidFill>
                  <a:srgbClr val="222222"/>
                </a:solidFill>
                <a:latin typeface="Arial" panose="020B0604020202020204" pitchFamily="34" charset="0"/>
              </a:rPr>
              <a:t>Proceedings of the 48th annual meeting of the association for computational linguistics</a:t>
            </a:r>
            <a:r>
              <a:rPr lang="en-US" sz="1200" dirty="0">
                <a:solidFill>
                  <a:srgbClr val="222222"/>
                </a:solidFill>
                <a:latin typeface="Arial" panose="020B0604020202020204" pitchFamily="34" charset="0"/>
              </a:rPr>
              <a:t>. 2010.</a:t>
            </a:r>
            <a:endParaRPr lang="en-US" sz="1200" dirty="0"/>
          </a:p>
        </p:txBody>
      </p:sp>
      <p:sp>
        <p:nvSpPr>
          <p:cNvPr id="7" name="Oval 6">
            <a:extLst>
              <a:ext uri="{FF2B5EF4-FFF2-40B4-BE49-F238E27FC236}">
                <a16:creationId xmlns:a16="http://schemas.microsoft.com/office/drawing/2014/main" id="{21333F2F-962E-4B6D-B7C1-C3DD16E7E941}"/>
              </a:ext>
            </a:extLst>
          </p:cNvPr>
          <p:cNvSpPr/>
          <p:nvPr/>
        </p:nvSpPr>
        <p:spPr>
          <a:xfrm>
            <a:off x="130628" y="1083464"/>
            <a:ext cx="1632073" cy="2430755"/>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000" b="1" dirty="0">
                <a:solidFill>
                  <a:schemeClr val="tx2">
                    <a:lumMod val="75000"/>
                  </a:schemeClr>
                </a:solidFill>
              </a:rPr>
              <a:t>Distributional Representations</a:t>
            </a:r>
          </a:p>
          <a:p>
            <a:pPr marL="142875" indent="-142875">
              <a:buFontTx/>
              <a:buChar char="-"/>
            </a:pPr>
            <a:r>
              <a:rPr lang="en-GB" sz="1000" b="1" dirty="0">
                <a:solidFill>
                  <a:schemeClr val="tx2">
                    <a:lumMod val="75000"/>
                  </a:schemeClr>
                </a:solidFill>
              </a:rPr>
              <a:t>LSA / LSI</a:t>
            </a:r>
          </a:p>
          <a:p>
            <a:pPr marL="142875" indent="-142875">
              <a:buFontTx/>
              <a:buChar char="-"/>
            </a:pPr>
            <a:r>
              <a:rPr lang="en-GB" sz="1000" b="1" dirty="0" err="1">
                <a:solidFill>
                  <a:schemeClr val="tx2">
                    <a:lumMod val="75000"/>
                  </a:schemeClr>
                </a:solidFill>
              </a:rPr>
              <a:t>pLSA</a:t>
            </a:r>
            <a:endParaRPr lang="en-GB" sz="1000" b="1" dirty="0">
              <a:solidFill>
                <a:schemeClr val="tx2">
                  <a:lumMod val="75000"/>
                </a:schemeClr>
              </a:solidFill>
            </a:endParaRPr>
          </a:p>
          <a:p>
            <a:pPr marL="142875" indent="-142875">
              <a:buFontTx/>
              <a:buChar char="-"/>
            </a:pPr>
            <a:r>
              <a:rPr lang="en-US" sz="1000" b="1" dirty="0">
                <a:solidFill>
                  <a:schemeClr val="tx2">
                    <a:lumMod val="75000"/>
                  </a:schemeClr>
                </a:solidFill>
              </a:rPr>
              <a:t>LDA</a:t>
            </a:r>
          </a:p>
          <a:p>
            <a:pPr marL="142875" indent="-142875">
              <a:buFontTx/>
              <a:buChar char="-"/>
            </a:pPr>
            <a:r>
              <a:rPr lang="en-US" sz="1000" b="1" dirty="0">
                <a:solidFill>
                  <a:schemeClr val="tx2">
                    <a:lumMod val="75000"/>
                  </a:schemeClr>
                </a:solidFill>
              </a:rPr>
              <a:t>HAL</a:t>
            </a:r>
          </a:p>
          <a:p>
            <a:pPr marL="142875" indent="-142875">
              <a:buFontTx/>
              <a:buChar char="-"/>
            </a:pPr>
            <a:r>
              <a:rPr lang="en-US" sz="1000" b="1" dirty="0">
                <a:solidFill>
                  <a:schemeClr val="tx2">
                    <a:lumMod val="75000"/>
                  </a:schemeClr>
                </a:solidFill>
              </a:rPr>
              <a:t>ICA</a:t>
            </a:r>
          </a:p>
          <a:p>
            <a:pPr marL="142875" indent="-142875">
              <a:buFontTx/>
              <a:buChar char="-"/>
            </a:pPr>
            <a:r>
              <a:rPr lang="en-US" sz="1000" b="1" dirty="0">
                <a:solidFill>
                  <a:schemeClr val="tx2">
                    <a:lumMod val="75000"/>
                  </a:schemeClr>
                </a:solidFill>
              </a:rPr>
              <a:t>Random Indexing</a:t>
            </a:r>
          </a:p>
          <a:p>
            <a:pPr marL="142875" indent="-142875">
              <a:buFontTx/>
              <a:buChar char="-"/>
            </a:pPr>
            <a:r>
              <a:rPr lang="en-US" sz="1000" b="1" dirty="0">
                <a:solidFill>
                  <a:schemeClr val="tx2">
                    <a:lumMod val="75000"/>
                  </a:schemeClr>
                </a:solidFill>
              </a:rPr>
              <a:t>…</a:t>
            </a:r>
          </a:p>
        </p:txBody>
      </p:sp>
      <p:sp>
        <p:nvSpPr>
          <p:cNvPr id="8" name="Oval 7">
            <a:extLst>
              <a:ext uri="{FF2B5EF4-FFF2-40B4-BE49-F238E27FC236}">
                <a16:creationId xmlns:a16="http://schemas.microsoft.com/office/drawing/2014/main" id="{B1BB20F1-0BE0-4365-B773-12CA570A0D2C}"/>
              </a:ext>
            </a:extLst>
          </p:cNvPr>
          <p:cNvSpPr/>
          <p:nvPr/>
        </p:nvSpPr>
        <p:spPr>
          <a:xfrm>
            <a:off x="2042817" y="876119"/>
            <a:ext cx="1406680" cy="3471168"/>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000" b="1" dirty="0">
                <a:solidFill>
                  <a:schemeClr val="tx2">
                    <a:lumMod val="75000"/>
                  </a:schemeClr>
                </a:solidFill>
              </a:rPr>
              <a:t>Clustering Based Representations</a:t>
            </a:r>
          </a:p>
          <a:p>
            <a:pPr marL="142875" indent="-142875">
              <a:buFontTx/>
              <a:buChar char="-"/>
            </a:pPr>
            <a:r>
              <a:rPr lang="en-US" sz="1000" b="1" dirty="0">
                <a:solidFill>
                  <a:schemeClr val="tx2">
                    <a:lumMod val="75000"/>
                  </a:schemeClr>
                </a:solidFill>
              </a:rPr>
              <a:t>Brown Clustering</a:t>
            </a:r>
          </a:p>
          <a:p>
            <a:pPr marL="142875" indent="-142875">
              <a:buFontTx/>
              <a:buChar char="-"/>
            </a:pPr>
            <a:r>
              <a:rPr lang="en-US" sz="1000" b="1" dirty="0">
                <a:solidFill>
                  <a:schemeClr val="tx2">
                    <a:lumMod val="75000"/>
                  </a:schemeClr>
                </a:solidFill>
              </a:rPr>
              <a:t>HMM-LDA</a:t>
            </a:r>
          </a:p>
          <a:p>
            <a:pPr marL="142875" indent="-142875">
              <a:buFontTx/>
              <a:buChar char="-"/>
            </a:pPr>
            <a:r>
              <a:rPr lang="en-US" sz="1000" b="1" dirty="0">
                <a:solidFill>
                  <a:schemeClr val="tx2">
                    <a:lumMod val="75000"/>
                  </a:schemeClr>
                </a:solidFill>
              </a:rPr>
              <a:t>CRF </a:t>
            </a:r>
            <a:r>
              <a:rPr lang="en-US" sz="1000" b="1" dirty="0" err="1">
                <a:solidFill>
                  <a:schemeClr val="tx2">
                    <a:lumMod val="75000"/>
                  </a:schemeClr>
                </a:solidFill>
              </a:rPr>
              <a:t>Chunker</a:t>
            </a:r>
            <a:r>
              <a:rPr lang="en-US" sz="1000" b="1" dirty="0">
                <a:solidFill>
                  <a:schemeClr val="tx2">
                    <a:lumMod val="75000"/>
                  </a:schemeClr>
                </a:solidFill>
              </a:rPr>
              <a:t> with HMM</a:t>
            </a:r>
          </a:p>
          <a:p>
            <a:pPr marL="142875" indent="-142875">
              <a:buFontTx/>
              <a:buChar char="-"/>
            </a:pPr>
            <a:r>
              <a:rPr lang="en-US" sz="1000" b="1" dirty="0">
                <a:solidFill>
                  <a:schemeClr val="tx2">
                    <a:lumMod val="75000"/>
                  </a:schemeClr>
                </a:solidFill>
              </a:rPr>
              <a:t>…</a:t>
            </a:r>
          </a:p>
        </p:txBody>
      </p:sp>
      <p:sp>
        <p:nvSpPr>
          <p:cNvPr id="9" name="Oval 8">
            <a:extLst>
              <a:ext uri="{FF2B5EF4-FFF2-40B4-BE49-F238E27FC236}">
                <a16:creationId xmlns:a16="http://schemas.microsoft.com/office/drawing/2014/main" id="{9749B59A-0D98-4EA0-96B6-CE43C82771FF}"/>
              </a:ext>
            </a:extLst>
          </p:cNvPr>
          <p:cNvSpPr/>
          <p:nvPr/>
        </p:nvSpPr>
        <p:spPr>
          <a:xfrm>
            <a:off x="3649465" y="1822718"/>
            <a:ext cx="1964892" cy="228989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000" b="1" dirty="0">
                <a:solidFill>
                  <a:schemeClr val="tx2">
                    <a:lumMod val="75000"/>
                  </a:schemeClr>
                </a:solidFill>
              </a:rPr>
              <a:t>Distributed Representations</a:t>
            </a:r>
          </a:p>
          <a:p>
            <a:pPr marL="142875" indent="-142875">
              <a:buFontTx/>
              <a:buChar char="-"/>
            </a:pPr>
            <a:r>
              <a:rPr lang="en-GB" sz="1000" b="1" dirty="0" err="1">
                <a:solidFill>
                  <a:schemeClr val="tx2">
                    <a:lumMod val="75000"/>
                  </a:schemeClr>
                </a:solidFill>
              </a:rPr>
              <a:t>Collobert</a:t>
            </a:r>
            <a:r>
              <a:rPr lang="en-GB" sz="1000" b="1" dirty="0">
                <a:solidFill>
                  <a:schemeClr val="tx2">
                    <a:lumMod val="75000"/>
                  </a:schemeClr>
                </a:solidFill>
              </a:rPr>
              <a:t> and Weston embeddings</a:t>
            </a:r>
          </a:p>
          <a:p>
            <a:pPr marL="142875" indent="-142875">
              <a:buFontTx/>
              <a:buChar char="-"/>
            </a:pPr>
            <a:r>
              <a:rPr lang="en-GB" sz="1000" b="1" dirty="0">
                <a:solidFill>
                  <a:schemeClr val="tx2">
                    <a:lumMod val="75000"/>
                  </a:schemeClr>
                </a:solidFill>
              </a:rPr>
              <a:t>HLBL embeddings</a:t>
            </a:r>
            <a:endParaRPr lang="en-US" sz="1000" b="1" dirty="0">
              <a:solidFill>
                <a:schemeClr val="tx2">
                  <a:lumMod val="75000"/>
                </a:schemeClr>
              </a:solidFill>
            </a:endParaRPr>
          </a:p>
          <a:p>
            <a:pPr marL="142875" indent="-142875">
              <a:buFontTx/>
              <a:buChar char="-"/>
            </a:pPr>
            <a:r>
              <a:rPr lang="en-US" sz="1000" b="1" dirty="0">
                <a:solidFill>
                  <a:schemeClr val="tx2">
                    <a:lumMod val="75000"/>
                  </a:schemeClr>
                </a:solidFill>
              </a:rPr>
              <a:t>…</a:t>
            </a:r>
          </a:p>
        </p:txBody>
      </p:sp>
      <p:sp>
        <p:nvSpPr>
          <p:cNvPr id="10" name="Arrow: Right 9">
            <a:extLst>
              <a:ext uri="{FF2B5EF4-FFF2-40B4-BE49-F238E27FC236}">
                <a16:creationId xmlns:a16="http://schemas.microsoft.com/office/drawing/2014/main" id="{ABA50F3B-9158-49DF-951B-B5EDC5E7D99E}"/>
              </a:ext>
            </a:extLst>
          </p:cNvPr>
          <p:cNvSpPr/>
          <p:nvPr/>
        </p:nvSpPr>
        <p:spPr>
          <a:xfrm>
            <a:off x="5760436" y="2704158"/>
            <a:ext cx="582149" cy="3265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1" name="TextBox 10">
            <a:extLst>
              <a:ext uri="{FF2B5EF4-FFF2-40B4-BE49-F238E27FC236}">
                <a16:creationId xmlns:a16="http://schemas.microsoft.com/office/drawing/2014/main" id="{1B00655F-429E-44EE-9269-03734EFBE0A7}"/>
              </a:ext>
            </a:extLst>
          </p:cNvPr>
          <p:cNvSpPr txBox="1"/>
          <p:nvPr/>
        </p:nvSpPr>
        <p:spPr>
          <a:xfrm>
            <a:off x="5940942" y="1912052"/>
            <a:ext cx="3072430"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1200" dirty="0">
                <a:solidFill>
                  <a:schemeClr val="bg2"/>
                </a:solidFill>
                <a:latin typeface="Trebuchet MS" panose="020B0603020202020204" pitchFamily="34" charset="0"/>
              </a:rPr>
              <a:t>It was not clear that you can combine unsupervised approaches </a:t>
            </a:r>
          </a:p>
          <a:p>
            <a:pPr algn="ctr">
              <a:lnSpc>
                <a:spcPct val="90000"/>
              </a:lnSpc>
            </a:pPr>
            <a:r>
              <a:rPr lang="en-GB" sz="1200" dirty="0">
                <a:solidFill>
                  <a:schemeClr val="bg2"/>
                </a:solidFill>
                <a:latin typeface="Trebuchet MS" panose="020B0603020202020204" pitchFamily="34" charset="0"/>
              </a:rPr>
              <a:t>(i.e., embeddings) with supervised models </a:t>
            </a:r>
            <a:endParaRPr lang="en-US" sz="1200" dirty="0" err="1">
              <a:solidFill>
                <a:schemeClr val="bg2"/>
              </a:solidFill>
              <a:latin typeface="Trebuchet MS" panose="020B0603020202020204" pitchFamily="34" charset="0"/>
            </a:endParaRPr>
          </a:p>
        </p:txBody>
      </p:sp>
      <p:sp>
        <p:nvSpPr>
          <p:cNvPr id="12" name="Rectangle 11">
            <a:extLst>
              <a:ext uri="{FF2B5EF4-FFF2-40B4-BE49-F238E27FC236}">
                <a16:creationId xmlns:a16="http://schemas.microsoft.com/office/drawing/2014/main" id="{BB17D9EB-752A-4AFA-B072-8A7169011420}"/>
              </a:ext>
            </a:extLst>
          </p:cNvPr>
          <p:cNvSpPr/>
          <p:nvPr/>
        </p:nvSpPr>
        <p:spPr>
          <a:xfrm>
            <a:off x="7663437" y="2967663"/>
            <a:ext cx="1154272" cy="9378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Machine Learning Algorithm</a:t>
            </a:r>
            <a:endParaRPr lang="en-US" sz="1000" dirty="0"/>
          </a:p>
        </p:txBody>
      </p:sp>
      <p:sp>
        <p:nvSpPr>
          <p:cNvPr id="13" name="Rectangle 12">
            <a:extLst>
              <a:ext uri="{FF2B5EF4-FFF2-40B4-BE49-F238E27FC236}">
                <a16:creationId xmlns:a16="http://schemas.microsoft.com/office/drawing/2014/main" id="{02A93771-6DBB-4854-A945-C39712F98AFD}"/>
              </a:ext>
            </a:extLst>
          </p:cNvPr>
          <p:cNvSpPr/>
          <p:nvPr/>
        </p:nvSpPr>
        <p:spPr>
          <a:xfrm>
            <a:off x="6462168" y="3081303"/>
            <a:ext cx="1025848" cy="7105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Unsupervised embedding</a:t>
            </a:r>
            <a:endParaRPr lang="en-US" sz="1000" dirty="0"/>
          </a:p>
        </p:txBody>
      </p:sp>
      <p:cxnSp>
        <p:nvCxnSpPr>
          <p:cNvPr id="14" name="Straight Arrow Connector 13">
            <a:extLst>
              <a:ext uri="{FF2B5EF4-FFF2-40B4-BE49-F238E27FC236}">
                <a16:creationId xmlns:a16="http://schemas.microsoft.com/office/drawing/2014/main" id="{1B8B50F4-2940-4079-8C08-DBE7A7A49F61}"/>
              </a:ext>
            </a:extLst>
          </p:cNvPr>
          <p:cNvCxnSpPr>
            <a:cxnSpLocks/>
          </p:cNvCxnSpPr>
          <p:nvPr/>
        </p:nvCxnSpPr>
        <p:spPr>
          <a:xfrm>
            <a:off x="6286747" y="3436590"/>
            <a:ext cx="2329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1EF9C45-DED9-4ACB-A85E-3A9D11D7C96C}"/>
              </a:ext>
            </a:extLst>
          </p:cNvPr>
          <p:cNvCxnSpPr>
            <a:cxnSpLocks/>
          </p:cNvCxnSpPr>
          <p:nvPr/>
        </p:nvCxnSpPr>
        <p:spPr>
          <a:xfrm>
            <a:off x="7488016" y="3436590"/>
            <a:ext cx="2329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8588436-4CAB-41F1-A6C3-713484C37D9A}"/>
              </a:ext>
            </a:extLst>
          </p:cNvPr>
          <p:cNvSpPr txBox="1"/>
          <p:nvPr/>
        </p:nvSpPr>
        <p:spPr>
          <a:xfrm>
            <a:off x="6051511" y="3274874"/>
            <a:ext cx="428129" cy="2031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800" dirty="0">
                <a:solidFill>
                  <a:schemeClr val="bg1"/>
                </a:solidFill>
                <a:latin typeface="Trebuchet MS" panose="020B0603020202020204" pitchFamily="34" charset="0"/>
              </a:rPr>
              <a:t>Text</a:t>
            </a:r>
            <a:endParaRPr lang="en-US" sz="800" dirty="0" err="1">
              <a:solidFill>
                <a:schemeClr val="bg1"/>
              </a:solidFill>
              <a:latin typeface="Trebuchet MS" panose="020B0603020202020204" pitchFamily="34" charset="0"/>
            </a:endParaRPr>
          </a:p>
        </p:txBody>
      </p:sp>
    </p:spTree>
    <p:extLst>
      <p:ext uri="{BB962C8B-B14F-4D97-AF65-F5344CB8AC3E}">
        <p14:creationId xmlns:p14="http://schemas.microsoft.com/office/powerpoint/2010/main" val="385709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8"/>
          <p:cNvSpPr/>
          <p:nvPr/>
        </p:nvSpPr>
        <p:spPr>
          <a:xfrm>
            <a:off x="1" y="1"/>
            <a:ext cx="3657404" cy="5143499"/>
          </a:xfrm>
          <a:prstGeom prst="rect">
            <a:avLst/>
          </a:prstGeom>
          <a:solidFill>
            <a:srgbClr val="7030A0"/>
          </a:solidFill>
          <a:ln>
            <a:noFill/>
          </a:ln>
        </p:spPr>
        <p:txBody>
          <a:bodyPr spcFirstLastPara="1" wrap="square" lIns="76175" tIns="38075" rIns="76175" bIns="38075"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rgbClr val="FF0000"/>
              </a:solidFill>
              <a:latin typeface="Arial"/>
              <a:ea typeface="Arial"/>
              <a:cs typeface="Arial"/>
              <a:sym typeface="Arial"/>
            </a:endParaRPr>
          </a:p>
        </p:txBody>
      </p:sp>
      <p:sp>
        <p:nvSpPr>
          <p:cNvPr id="131" name="Google Shape;131;p28"/>
          <p:cNvSpPr txBox="1"/>
          <p:nvPr/>
        </p:nvSpPr>
        <p:spPr>
          <a:xfrm>
            <a:off x="1" y="2325528"/>
            <a:ext cx="3657404" cy="492443"/>
          </a:xfrm>
          <a:prstGeom prst="rect">
            <a:avLst/>
          </a:prstGeom>
          <a:noFill/>
          <a:ln>
            <a:noFill/>
          </a:ln>
        </p:spPr>
        <p:txBody>
          <a:bodyPr spcFirstLastPara="1" wrap="square" lIns="76175" tIns="38075" rIns="76175" bIns="38075" anchor="ctr" anchorCtr="0">
            <a:noAutofit/>
          </a:bodyPr>
          <a:lstStyle/>
          <a:p>
            <a:pPr marL="0" marR="0" lvl="0" indent="0" algn="ctr" rtl="0">
              <a:lnSpc>
                <a:spcPct val="90000"/>
              </a:lnSpc>
              <a:spcBef>
                <a:spcPts val="0"/>
              </a:spcBef>
              <a:spcAft>
                <a:spcPts val="0"/>
              </a:spcAft>
              <a:buClr>
                <a:schemeClr val="dk2"/>
              </a:buClr>
              <a:buSzPts val="750"/>
              <a:buFont typeface="Arial"/>
              <a:buNone/>
            </a:pPr>
            <a:r>
              <a:rPr lang="en-US" sz="3000" b="1" i="0" u="none" strike="noStrike" cap="none" dirty="0">
                <a:solidFill>
                  <a:srgbClr val="FFFFFF"/>
                </a:solidFill>
                <a:latin typeface="Arial"/>
                <a:ea typeface="Arial"/>
                <a:cs typeface="Arial"/>
                <a:sym typeface="Arial"/>
              </a:rPr>
              <a:t>TOPICS</a:t>
            </a:r>
            <a:endParaRPr dirty="0">
              <a:solidFill>
                <a:srgbClr val="FFFFFF"/>
              </a:solidFill>
            </a:endParaRPr>
          </a:p>
        </p:txBody>
      </p:sp>
      <p:sp>
        <p:nvSpPr>
          <p:cNvPr id="2" name="TextBox 1">
            <a:extLst>
              <a:ext uri="{FF2B5EF4-FFF2-40B4-BE49-F238E27FC236}">
                <a16:creationId xmlns:a16="http://schemas.microsoft.com/office/drawing/2014/main" id="{012B31E2-E129-0748-BA57-8E0934B854FD}"/>
              </a:ext>
            </a:extLst>
          </p:cNvPr>
          <p:cNvSpPr txBox="1"/>
          <p:nvPr/>
        </p:nvSpPr>
        <p:spPr>
          <a:xfrm>
            <a:off x="3900791" y="429380"/>
            <a:ext cx="5243208" cy="4493538"/>
          </a:xfrm>
          <a:prstGeom prst="rect">
            <a:avLst/>
          </a:prstGeom>
          <a:noFill/>
        </p:spPr>
        <p:txBody>
          <a:bodyPr wrap="square" rtlCol="0">
            <a:spAutoFit/>
          </a:bodyPr>
          <a:lstStyle/>
          <a:p>
            <a:pPr marL="380985" lvl="1"/>
            <a:r>
              <a:rPr lang="en-US" sz="2200" dirty="0">
                <a:solidFill>
                  <a:schemeClr val="bg2"/>
                </a:solidFill>
              </a:rPr>
              <a:t>Part 1:</a:t>
            </a:r>
          </a:p>
          <a:p>
            <a:pPr marL="666735" lvl="1" indent="-285750">
              <a:buFont typeface="Arial" panose="020B0604020202020204" pitchFamily="34" charset="0"/>
              <a:buChar char="•"/>
            </a:pPr>
            <a:r>
              <a:rPr lang="en-US" sz="2200" dirty="0">
                <a:solidFill>
                  <a:schemeClr val="bg2"/>
                </a:solidFill>
              </a:rPr>
              <a:t>What is NLP?</a:t>
            </a:r>
          </a:p>
          <a:p>
            <a:pPr marL="666735" lvl="1" indent="-285750">
              <a:buFont typeface="Arial" panose="020B0604020202020204" pitchFamily="34" charset="0"/>
              <a:buChar char="•"/>
            </a:pPr>
            <a:r>
              <a:rPr lang="en-US" sz="2200" dirty="0">
                <a:solidFill>
                  <a:schemeClr val="bg2"/>
                </a:solidFill>
              </a:rPr>
              <a:t>Problem Formulation</a:t>
            </a:r>
          </a:p>
          <a:p>
            <a:pPr marL="666735" lvl="1" indent="-285750">
              <a:buFont typeface="Arial" panose="020B0604020202020204" pitchFamily="34" charset="0"/>
              <a:buChar char="•"/>
            </a:pPr>
            <a:r>
              <a:rPr lang="en-US" sz="2200" dirty="0">
                <a:solidFill>
                  <a:schemeClr val="bg2"/>
                </a:solidFill>
              </a:rPr>
              <a:t>Text Representations</a:t>
            </a:r>
          </a:p>
          <a:p>
            <a:pPr marL="666735" lvl="1" indent="-285750">
              <a:buFont typeface="Arial" panose="020B0604020202020204" pitchFamily="34" charset="0"/>
              <a:buChar char="•"/>
            </a:pPr>
            <a:r>
              <a:rPr lang="en-US" sz="2200" dirty="0">
                <a:solidFill>
                  <a:schemeClr val="bg2"/>
                </a:solidFill>
              </a:rPr>
              <a:t>Dimensionality Reduction</a:t>
            </a:r>
          </a:p>
          <a:p>
            <a:pPr marL="666735" lvl="1" indent="-285750">
              <a:buFont typeface="Arial" panose="020B0604020202020204" pitchFamily="34" charset="0"/>
              <a:buChar char="•"/>
            </a:pPr>
            <a:r>
              <a:rPr lang="en-US" sz="2200" dirty="0">
                <a:solidFill>
                  <a:schemeClr val="bg2"/>
                </a:solidFill>
              </a:rPr>
              <a:t>Embeddings</a:t>
            </a:r>
          </a:p>
          <a:p>
            <a:pPr marL="666735" lvl="1" indent="-285750">
              <a:buFont typeface="Arial" panose="020B0604020202020204" pitchFamily="34" charset="0"/>
              <a:buChar char="•"/>
            </a:pPr>
            <a:r>
              <a:rPr lang="en-US" sz="2200" dirty="0">
                <a:solidFill>
                  <a:schemeClr val="bg2"/>
                </a:solidFill>
              </a:rPr>
              <a:t>RNNs</a:t>
            </a:r>
          </a:p>
          <a:p>
            <a:pPr marL="666735" lvl="1" indent="-285750">
              <a:buFont typeface="Arial" panose="020B0604020202020204" pitchFamily="34" charset="0"/>
              <a:buChar char="•"/>
            </a:pPr>
            <a:r>
              <a:rPr lang="en-US" sz="2200" dirty="0">
                <a:solidFill>
                  <a:schemeClr val="bg2"/>
                </a:solidFill>
              </a:rPr>
              <a:t>“Attention is All You Need”</a:t>
            </a:r>
          </a:p>
          <a:p>
            <a:pPr marL="666735" lvl="1" indent="-285750">
              <a:buFont typeface="Arial" panose="020B0604020202020204" pitchFamily="34" charset="0"/>
              <a:buChar char="•"/>
              <a:defRPr/>
            </a:pPr>
            <a:endParaRPr lang="en-US" sz="2200" dirty="0">
              <a:solidFill>
                <a:schemeClr val="bg2"/>
              </a:solidFill>
            </a:endParaRPr>
          </a:p>
          <a:p>
            <a:pPr marL="380985" lvl="1">
              <a:defRPr/>
            </a:pPr>
            <a:r>
              <a:rPr lang="en-US" sz="2200" dirty="0">
                <a:solidFill>
                  <a:schemeClr val="bg2"/>
                </a:solidFill>
              </a:rPr>
              <a:t>Part 2:</a:t>
            </a:r>
          </a:p>
          <a:p>
            <a:pPr marL="666735" lvl="1" indent="-285750">
              <a:buFont typeface="Arial" panose="020B0604020202020204" pitchFamily="34" charset="0"/>
              <a:buChar char="•"/>
              <a:defRPr/>
            </a:pPr>
            <a:r>
              <a:rPr lang="en-US" sz="2200" dirty="0">
                <a:solidFill>
                  <a:schemeClr val="bg2"/>
                </a:solidFill>
              </a:rPr>
              <a:t>Transformer Architecture</a:t>
            </a:r>
          </a:p>
          <a:p>
            <a:pPr marL="666735" lvl="1" indent="-285750">
              <a:buFont typeface="Arial" panose="020B0604020202020204" pitchFamily="34" charset="0"/>
              <a:buChar char="•"/>
              <a:defRPr/>
            </a:pPr>
            <a:r>
              <a:rPr lang="en-US" sz="2200" dirty="0">
                <a:solidFill>
                  <a:schemeClr val="bg2"/>
                </a:solidFill>
              </a:rPr>
              <a:t>BERT Model</a:t>
            </a:r>
          </a:p>
          <a:p>
            <a:pPr marL="666735" lvl="1" indent="-285750">
              <a:buFont typeface="Arial" panose="020B0604020202020204" pitchFamily="34" charset="0"/>
              <a:buChar char="•"/>
              <a:defRPr/>
            </a:pPr>
            <a:r>
              <a:rPr lang="en-US" sz="2200" dirty="0">
                <a:solidFill>
                  <a:schemeClr val="bg2"/>
                </a:solidFill>
              </a:rPr>
              <a:t>Pretraining BERT</a:t>
            </a:r>
            <a:endParaRPr lang="en-US" sz="2000" dirty="0">
              <a:solidFill>
                <a:schemeClr val="bg2"/>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4"/>
          <p:cNvSpPr txBox="1">
            <a:spLocks noGrp="1"/>
          </p:cNvSpPr>
          <p:nvPr>
            <p:ph type="title" idx="4294967295"/>
          </p:nvPr>
        </p:nvSpPr>
        <p:spPr>
          <a:xfrm>
            <a:off x="410818" y="2276475"/>
            <a:ext cx="7743825" cy="500063"/>
          </a:xfrm>
          <a:prstGeom prst="rect">
            <a:avLst/>
          </a:prstGeom>
          <a:noFill/>
          <a:ln>
            <a:noFill/>
          </a:ln>
        </p:spPr>
        <p:txBody>
          <a:bodyPr spcFirstLastPara="1" wrap="square" lIns="76175" tIns="38075" rIns="76175" bIns="38075" anchor="b" anchorCtr="0">
            <a:noAutofit/>
          </a:bodyPr>
          <a:lstStyle/>
          <a:p>
            <a:r>
              <a:rPr lang="en-GB" dirty="0">
                <a:solidFill>
                  <a:schemeClr val="bg1"/>
                </a:solidFill>
              </a:rPr>
              <a:t>Neural Networks</a:t>
            </a:r>
            <a:endParaRPr lang="en-US" dirty="0">
              <a:solidFill>
                <a:schemeClr val="bg1"/>
              </a:solidFill>
            </a:endParaRPr>
          </a:p>
        </p:txBody>
      </p:sp>
    </p:spTree>
    <p:extLst>
      <p:ext uri="{BB962C8B-B14F-4D97-AF65-F5344CB8AC3E}">
        <p14:creationId xmlns:p14="http://schemas.microsoft.com/office/powerpoint/2010/main" val="3988394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C0418-8FBF-47FC-B63B-0F30B8C67255}"/>
              </a:ext>
            </a:extLst>
          </p:cNvPr>
          <p:cNvSpPr>
            <a:spLocks noGrp="1"/>
          </p:cNvSpPr>
          <p:nvPr>
            <p:ph type="title"/>
          </p:nvPr>
        </p:nvSpPr>
        <p:spPr/>
        <p:txBody>
          <a:bodyPr/>
          <a:lstStyle/>
          <a:p>
            <a:r>
              <a:rPr lang="en-GB" dirty="0"/>
              <a:t>Status as of 2010</a:t>
            </a:r>
            <a:endParaRPr lang="en-US" dirty="0"/>
          </a:p>
        </p:txBody>
      </p:sp>
      <p:sp>
        <p:nvSpPr>
          <p:cNvPr id="4" name="Text Placeholder 3">
            <a:extLst>
              <a:ext uri="{FF2B5EF4-FFF2-40B4-BE49-F238E27FC236}">
                <a16:creationId xmlns:a16="http://schemas.microsoft.com/office/drawing/2014/main" id="{17AA4051-C5CE-4DF6-8C6A-CDA4C92375AB}"/>
              </a:ext>
            </a:extLst>
          </p:cNvPr>
          <p:cNvSpPr>
            <a:spLocks noGrp="1"/>
          </p:cNvSpPr>
          <p:nvPr>
            <p:ph type="body" sz="quarter" idx="10"/>
          </p:nvPr>
        </p:nvSpPr>
        <p:spPr/>
        <p:txBody>
          <a:bodyPr/>
          <a:lstStyle/>
          <a:p>
            <a:r>
              <a:rPr lang="en-GB" sz="2400" dirty="0">
                <a:solidFill>
                  <a:srgbClr val="7030A0"/>
                </a:solidFill>
              </a:rPr>
              <a:t>Not enough computational power</a:t>
            </a:r>
            <a:endParaRPr lang="en-US" sz="2400" dirty="0">
              <a:solidFill>
                <a:srgbClr val="7030A0"/>
              </a:solidFill>
            </a:endParaRPr>
          </a:p>
        </p:txBody>
      </p:sp>
      <p:sp>
        <p:nvSpPr>
          <p:cNvPr id="6" name="TextBox 5">
            <a:extLst>
              <a:ext uri="{FF2B5EF4-FFF2-40B4-BE49-F238E27FC236}">
                <a16:creationId xmlns:a16="http://schemas.microsoft.com/office/drawing/2014/main" id="{8F0E53E9-98A3-4EEF-9ABD-0B13B48D2F20}"/>
              </a:ext>
            </a:extLst>
          </p:cNvPr>
          <p:cNvSpPr txBox="1"/>
          <p:nvPr/>
        </p:nvSpPr>
        <p:spPr>
          <a:xfrm>
            <a:off x="415290" y="4401382"/>
            <a:ext cx="6789846"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200" dirty="0" err="1">
                <a:solidFill>
                  <a:srgbClr val="222222"/>
                </a:solidFill>
                <a:latin typeface="Arial" panose="020B0604020202020204" pitchFamily="34" charset="0"/>
              </a:rPr>
              <a:t>Turian</a:t>
            </a:r>
            <a:r>
              <a:rPr lang="en-US" sz="1200" dirty="0">
                <a:solidFill>
                  <a:srgbClr val="222222"/>
                </a:solidFill>
                <a:latin typeface="Arial" panose="020B0604020202020204" pitchFamily="34" charset="0"/>
              </a:rPr>
              <a:t>, Joseph, Lev </a:t>
            </a:r>
            <a:r>
              <a:rPr lang="en-US" sz="1200" dirty="0" err="1">
                <a:solidFill>
                  <a:srgbClr val="222222"/>
                </a:solidFill>
                <a:latin typeface="Arial" panose="020B0604020202020204" pitchFamily="34" charset="0"/>
              </a:rPr>
              <a:t>Ratinov</a:t>
            </a:r>
            <a:r>
              <a:rPr lang="en-US" sz="1200" dirty="0">
                <a:solidFill>
                  <a:srgbClr val="222222"/>
                </a:solidFill>
                <a:latin typeface="Arial" panose="020B0604020202020204" pitchFamily="34" charset="0"/>
              </a:rPr>
              <a:t>, and </a:t>
            </a:r>
            <a:r>
              <a:rPr lang="en-US" sz="1200" dirty="0" err="1">
                <a:solidFill>
                  <a:srgbClr val="222222"/>
                </a:solidFill>
                <a:latin typeface="Arial" panose="020B0604020202020204" pitchFamily="34" charset="0"/>
              </a:rPr>
              <a:t>Yoshua</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Bengio</a:t>
            </a:r>
            <a:r>
              <a:rPr lang="en-US" sz="1200" dirty="0">
                <a:solidFill>
                  <a:srgbClr val="222222"/>
                </a:solidFill>
                <a:latin typeface="Arial" panose="020B0604020202020204" pitchFamily="34" charset="0"/>
              </a:rPr>
              <a:t>. "Word representations: a simple and general method for semi-supervised learning." </a:t>
            </a:r>
            <a:r>
              <a:rPr lang="en-US" sz="1200" i="1" dirty="0">
                <a:solidFill>
                  <a:srgbClr val="222222"/>
                </a:solidFill>
                <a:latin typeface="Arial" panose="020B0604020202020204" pitchFamily="34" charset="0"/>
              </a:rPr>
              <a:t>Proceedings of the 48th annual meeting of the association for computational linguistics</a:t>
            </a:r>
            <a:r>
              <a:rPr lang="en-US" sz="1200" dirty="0">
                <a:solidFill>
                  <a:srgbClr val="222222"/>
                </a:solidFill>
                <a:latin typeface="Arial" panose="020B0604020202020204" pitchFamily="34" charset="0"/>
              </a:rPr>
              <a:t>. 2010.</a:t>
            </a:r>
            <a:endParaRPr lang="en-US" sz="1200" dirty="0"/>
          </a:p>
        </p:txBody>
      </p:sp>
      <p:pic>
        <p:nvPicPr>
          <p:cNvPr id="5" name="Picture 4">
            <a:extLst>
              <a:ext uri="{FF2B5EF4-FFF2-40B4-BE49-F238E27FC236}">
                <a16:creationId xmlns:a16="http://schemas.microsoft.com/office/drawing/2014/main" id="{8D81FEAC-450A-4A58-9C05-C3F6253437FB}"/>
              </a:ext>
            </a:extLst>
          </p:cNvPr>
          <p:cNvPicPr>
            <a:picLocks noChangeAspect="1"/>
          </p:cNvPicPr>
          <p:nvPr/>
        </p:nvPicPr>
        <p:blipFill>
          <a:blip r:embed="rId2"/>
          <a:stretch>
            <a:fillRect/>
          </a:stretch>
        </p:blipFill>
        <p:spPr>
          <a:xfrm>
            <a:off x="2427514" y="1657190"/>
            <a:ext cx="3577766" cy="2435165"/>
          </a:xfrm>
          <a:prstGeom prst="rect">
            <a:avLst/>
          </a:prstGeom>
        </p:spPr>
      </p:pic>
    </p:spTree>
    <p:extLst>
      <p:ext uri="{BB962C8B-B14F-4D97-AF65-F5344CB8AC3E}">
        <p14:creationId xmlns:p14="http://schemas.microsoft.com/office/powerpoint/2010/main" val="327899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Word2Vec</a:t>
            </a:r>
          </a:p>
        </p:txBody>
      </p:sp>
      <p:sp>
        <p:nvSpPr>
          <p:cNvPr id="3" name="Content Placeholder 2">
            <a:extLst>
              <a:ext uri="{FF2B5EF4-FFF2-40B4-BE49-F238E27FC236}">
                <a16:creationId xmlns:a16="http://schemas.microsoft.com/office/drawing/2014/main" id="{FECF1B97-5E23-477E-B002-18F1AD278CB0}"/>
              </a:ext>
            </a:extLst>
          </p:cNvPr>
          <p:cNvSpPr>
            <a:spLocks noGrp="1"/>
          </p:cNvSpPr>
          <p:nvPr>
            <p:ph idx="1"/>
          </p:nvPr>
        </p:nvSpPr>
        <p:spPr>
          <a:xfrm>
            <a:off x="426720" y="1265908"/>
            <a:ext cx="8290560" cy="3298011"/>
          </a:xfrm>
        </p:spPr>
        <p:txBody>
          <a:bodyPr/>
          <a:lstStyle/>
          <a:p>
            <a:r>
              <a:rPr lang="en-US" sz="1800" dirty="0" err="1">
                <a:hlinkClick r:id="rId3"/>
              </a:rPr>
              <a:t>Mikolov</a:t>
            </a:r>
            <a:r>
              <a:rPr lang="en-US" sz="1800" dirty="0">
                <a:hlinkClick r:id="rId3"/>
              </a:rPr>
              <a:t> et al., 2013</a:t>
            </a:r>
            <a:r>
              <a:rPr lang="en-US" sz="1800" dirty="0"/>
              <a:t> (while at Google)</a:t>
            </a:r>
          </a:p>
          <a:p>
            <a:r>
              <a:rPr lang="en-US" sz="1800" dirty="0"/>
              <a:t>Linear model (trains quickly)</a:t>
            </a:r>
          </a:p>
          <a:p>
            <a:r>
              <a:rPr lang="en-US" sz="1800" dirty="0"/>
              <a:t>Two models for training embeddings in an </a:t>
            </a:r>
            <a:r>
              <a:rPr lang="en-US" sz="1800" i="1" dirty="0"/>
              <a:t>unsupervised</a:t>
            </a:r>
            <a:r>
              <a:rPr lang="en-US" sz="1800" dirty="0"/>
              <a:t> manner:</a:t>
            </a:r>
          </a:p>
        </p:txBody>
      </p:sp>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a:xfrm>
            <a:off x="403860" y="474562"/>
            <a:ext cx="8313420" cy="437886"/>
          </a:xfrm>
        </p:spPr>
        <p:txBody>
          <a:bodyPr/>
          <a:lstStyle/>
          <a:p>
            <a:r>
              <a:rPr lang="en-US" sz="2400" dirty="0">
                <a:solidFill>
                  <a:srgbClr val="7030A0"/>
                </a:solidFill>
              </a:rPr>
              <a:t>Word2Vec</a:t>
            </a:r>
          </a:p>
        </p:txBody>
      </p:sp>
      <p:sp>
        <p:nvSpPr>
          <p:cNvPr id="76" name="TextBox 75">
            <a:extLst>
              <a:ext uri="{FF2B5EF4-FFF2-40B4-BE49-F238E27FC236}">
                <a16:creationId xmlns:a16="http://schemas.microsoft.com/office/drawing/2014/main" id="{34D8F1B0-0DC4-48B4-9AEC-4EC62C3D8B71}"/>
              </a:ext>
            </a:extLst>
          </p:cNvPr>
          <p:cNvSpPr txBox="1"/>
          <p:nvPr/>
        </p:nvSpPr>
        <p:spPr>
          <a:xfrm>
            <a:off x="1502942" y="2518987"/>
            <a:ext cx="2636044" cy="271934"/>
          </a:xfrm>
          <a:prstGeom prst="rect">
            <a:avLst/>
          </a:prstGeom>
          <a:noFill/>
        </p:spPr>
        <p:txBody>
          <a:bodyPr wrap="square" rtlCol="0">
            <a:spAutoFit/>
          </a:bodyPr>
          <a:lstStyle/>
          <a:p>
            <a:pPr defTabSz="381008">
              <a:defRPr/>
            </a:pPr>
            <a:r>
              <a:rPr lang="en-US" sz="1167" dirty="0"/>
              <a:t>Continuous Bag-of-Words (CBOW)</a:t>
            </a:r>
          </a:p>
        </p:txBody>
      </p:sp>
      <p:sp>
        <p:nvSpPr>
          <p:cNvPr id="77" name="TextBox 76">
            <a:extLst>
              <a:ext uri="{FF2B5EF4-FFF2-40B4-BE49-F238E27FC236}">
                <a16:creationId xmlns:a16="http://schemas.microsoft.com/office/drawing/2014/main" id="{C338BFC6-1A85-4C02-958F-3A3B308BCFDB}"/>
              </a:ext>
            </a:extLst>
          </p:cNvPr>
          <p:cNvSpPr txBox="1"/>
          <p:nvPr/>
        </p:nvSpPr>
        <p:spPr>
          <a:xfrm>
            <a:off x="5980427" y="2534632"/>
            <a:ext cx="2636044" cy="271934"/>
          </a:xfrm>
          <a:prstGeom prst="rect">
            <a:avLst/>
          </a:prstGeom>
          <a:noFill/>
        </p:spPr>
        <p:txBody>
          <a:bodyPr wrap="square" rtlCol="0">
            <a:spAutoFit/>
          </a:bodyPr>
          <a:lstStyle/>
          <a:p>
            <a:pPr defTabSz="381008">
              <a:defRPr/>
            </a:pPr>
            <a:r>
              <a:rPr lang="en-US" sz="1167" dirty="0"/>
              <a:t>Skip-Gram</a:t>
            </a:r>
          </a:p>
        </p:txBody>
      </p:sp>
      <p:grpSp>
        <p:nvGrpSpPr>
          <p:cNvPr id="78" name="Group 77">
            <a:extLst>
              <a:ext uri="{FF2B5EF4-FFF2-40B4-BE49-F238E27FC236}">
                <a16:creationId xmlns:a16="http://schemas.microsoft.com/office/drawing/2014/main" id="{0128F785-CD37-45A6-9EC1-FC158A4A8CDD}"/>
              </a:ext>
            </a:extLst>
          </p:cNvPr>
          <p:cNvGrpSpPr/>
          <p:nvPr/>
        </p:nvGrpSpPr>
        <p:grpSpPr>
          <a:xfrm>
            <a:off x="1737526" y="2910864"/>
            <a:ext cx="1946214" cy="1999479"/>
            <a:chOff x="2432447" y="3805404"/>
            <a:chExt cx="2594951" cy="2665972"/>
          </a:xfrm>
        </p:grpSpPr>
        <p:sp>
          <p:nvSpPr>
            <p:cNvPr id="79" name="TextBox 78">
              <a:extLst>
                <a:ext uri="{FF2B5EF4-FFF2-40B4-BE49-F238E27FC236}">
                  <a16:creationId xmlns:a16="http://schemas.microsoft.com/office/drawing/2014/main" id="{D8D08876-B310-4E1B-8C75-FB85F19F4B56}"/>
                </a:ext>
              </a:extLst>
            </p:cNvPr>
            <p:cNvSpPr txBox="1"/>
            <p:nvPr/>
          </p:nvSpPr>
          <p:spPr>
            <a:xfrm>
              <a:off x="3639953" y="3805404"/>
              <a:ext cx="373135" cy="430887"/>
            </a:xfrm>
            <a:prstGeom prst="rect">
              <a:avLst/>
            </a:prstGeom>
            <a:noFill/>
          </p:spPr>
          <p:txBody>
            <a:bodyPr wrap="square" rtlCol="0">
              <a:spAutoFit/>
            </a:bodyPr>
            <a:lstStyle/>
            <a:p>
              <a:pPr defTabSz="381008">
                <a:defRPr/>
              </a:pPr>
              <a:r>
                <a:rPr lang="en-US" sz="750" dirty="0"/>
                <a:t>cat</a:t>
              </a:r>
            </a:p>
          </p:txBody>
        </p:sp>
        <p:grpSp>
          <p:nvGrpSpPr>
            <p:cNvPr id="80" name="Group 79">
              <a:extLst>
                <a:ext uri="{FF2B5EF4-FFF2-40B4-BE49-F238E27FC236}">
                  <a16:creationId xmlns:a16="http://schemas.microsoft.com/office/drawing/2014/main" id="{D05AD3F4-1077-4192-80D3-22F963591B31}"/>
                </a:ext>
              </a:extLst>
            </p:cNvPr>
            <p:cNvGrpSpPr/>
            <p:nvPr/>
          </p:nvGrpSpPr>
          <p:grpSpPr>
            <a:xfrm>
              <a:off x="2432447" y="4054997"/>
              <a:ext cx="2594951" cy="2416379"/>
              <a:chOff x="1235869" y="4037137"/>
              <a:chExt cx="2594951" cy="2416379"/>
            </a:xfrm>
          </p:grpSpPr>
          <p:sp>
            <p:nvSpPr>
              <p:cNvPr id="81" name="Oval 80">
                <a:extLst>
                  <a:ext uri="{FF2B5EF4-FFF2-40B4-BE49-F238E27FC236}">
                    <a16:creationId xmlns:a16="http://schemas.microsoft.com/office/drawing/2014/main" id="{682B8160-879D-46DB-98B7-E4492B843493}"/>
                  </a:ext>
                </a:extLst>
              </p:cNvPr>
              <p:cNvSpPr/>
              <p:nvPr/>
            </p:nvSpPr>
            <p:spPr>
              <a:xfrm>
                <a:off x="1345006" y="5228725"/>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r>
                  <a:rPr lang="en-US" sz="1500" dirty="0">
                    <a:solidFill>
                      <a:srgbClr val="FFFFFF"/>
                    </a:solidFill>
                    <a:latin typeface="Trebuchet MS"/>
                  </a:rPr>
                  <a:t>E</a:t>
                </a:r>
              </a:p>
            </p:txBody>
          </p:sp>
          <p:sp>
            <p:nvSpPr>
              <p:cNvPr id="82" name="Oval 81">
                <a:extLst>
                  <a:ext uri="{FF2B5EF4-FFF2-40B4-BE49-F238E27FC236}">
                    <a16:creationId xmlns:a16="http://schemas.microsoft.com/office/drawing/2014/main" id="{39F747A3-EC1E-4C91-89FB-E570DF9C990B}"/>
                  </a:ext>
                </a:extLst>
              </p:cNvPr>
              <p:cNvSpPr/>
              <p:nvPr/>
            </p:nvSpPr>
            <p:spPr>
              <a:xfrm>
                <a:off x="1345330" y="5704807"/>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endParaRPr lang="en-US" sz="1500">
                  <a:solidFill>
                    <a:srgbClr val="FFFFFF"/>
                  </a:solidFill>
                  <a:latin typeface="Trebuchet MS"/>
                </a:endParaRPr>
              </a:p>
            </p:txBody>
          </p:sp>
          <p:sp>
            <p:nvSpPr>
              <p:cNvPr id="83" name="Oval 82">
                <a:extLst>
                  <a:ext uri="{FF2B5EF4-FFF2-40B4-BE49-F238E27FC236}">
                    <a16:creationId xmlns:a16="http://schemas.microsoft.com/office/drawing/2014/main" id="{2BC8234C-4B76-48B6-AA31-5DD24EE99899}"/>
                  </a:ext>
                </a:extLst>
              </p:cNvPr>
              <p:cNvSpPr/>
              <p:nvPr/>
            </p:nvSpPr>
            <p:spPr>
              <a:xfrm>
                <a:off x="2065864" y="5704807"/>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endParaRPr lang="en-US" sz="1500">
                  <a:solidFill>
                    <a:srgbClr val="FFFFFF"/>
                  </a:solidFill>
                  <a:latin typeface="Trebuchet MS"/>
                </a:endParaRPr>
              </a:p>
            </p:txBody>
          </p:sp>
          <p:sp>
            <p:nvSpPr>
              <p:cNvPr id="84" name="Oval 83">
                <a:extLst>
                  <a:ext uri="{FF2B5EF4-FFF2-40B4-BE49-F238E27FC236}">
                    <a16:creationId xmlns:a16="http://schemas.microsoft.com/office/drawing/2014/main" id="{102EC659-49AF-4201-996C-23FC10D7751C}"/>
                  </a:ext>
                </a:extLst>
              </p:cNvPr>
              <p:cNvSpPr/>
              <p:nvPr/>
            </p:nvSpPr>
            <p:spPr>
              <a:xfrm>
                <a:off x="2786398" y="5705345"/>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endParaRPr lang="en-US" sz="1500">
                  <a:solidFill>
                    <a:srgbClr val="FFFFFF"/>
                  </a:solidFill>
                  <a:latin typeface="Trebuchet MS"/>
                </a:endParaRPr>
              </a:p>
            </p:txBody>
          </p:sp>
          <p:sp>
            <p:nvSpPr>
              <p:cNvPr id="85" name="Oval 84">
                <a:extLst>
                  <a:ext uri="{FF2B5EF4-FFF2-40B4-BE49-F238E27FC236}">
                    <a16:creationId xmlns:a16="http://schemas.microsoft.com/office/drawing/2014/main" id="{69B1B7D0-EBA3-4273-97BD-93B2E6C8CCFC}"/>
                  </a:ext>
                </a:extLst>
              </p:cNvPr>
              <p:cNvSpPr/>
              <p:nvPr/>
            </p:nvSpPr>
            <p:spPr>
              <a:xfrm>
                <a:off x="3506932" y="5729310"/>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endParaRPr lang="en-US" sz="1500">
                  <a:solidFill>
                    <a:srgbClr val="FFFFFF"/>
                  </a:solidFill>
                  <a:latin typeface="Trebuchet MS"/>
                </a:endParaRPr>
              </a:p>
            </p:txBody>
          </p:sp>
          <p:sp>
            <p:nvSpPr>
              <p:cNvPr id="86" name="TextBox 85">
                <a:extLst>
                  <a:ext uri="{FF2B5EF4-FFF2-40B4-BE49-F238E27FC236}">
                    <a16:creationId xmlns:a16="http://schemas.microsoft.com/office/drawing/2014/main" id="{26D2F31E-CBBD-4E60-B722-C2F6AC22111E}"/>
                  </a:ext>
                </a:extLst>
              </p:cNvPr>
              <p:cNvSpPr txBox="1"/>
              <p:nvPr/>
            </p:nvSpPr>
            <p:spPr>
              <a:xfrm>
                <a:off x="1235869" y="6050084"/>
                <a:ext cx="492918" cy="259987"/>
              </a:xfrm>
              <a:prstGeom prst="rect">
                <a:avLst/>
              </a:prstGeom>
              <a:noFill/>
            </p:spPr>
            <p:txBody>
              <a:bodyPr wrap="square" rtlCol="0">
                <a:spAutoFit/>
              </a:bodyPr>
              <a:lstStyle/>
              <a:p>
                <a:pPr defTabSz="381008">
                  <a:defRPr/>
                </a:pPr>
                <a:r>
                  <a:rPr lang="en-US" sz="667" dirty="0"/>
                  <a:t>PAD</a:t>
                </a:r>
              </a:p>
            </p:txBody>
          </p:sp>
          <p:sp>
            <p:nvSpPr>
              <p:cNvPr id="87" name="TextBox 86">
                <a:extLst>
                  <a:ext uri="{FF2B5EF4-FFF2-40B4-BE49-F238E27FC236}">
                    <a16:creationId xmlns:a16="http://schemas.microsoft.com/office/drawing/2014/main" id="{D609A87A-7572-4B19-9A64-122DCA735A3D}"/>
                  </a:ext>
                </a:extLst>
              </p:cNvPr>
              <p:cNvSpPr txBox="1"/>
              <p:nvPr/>
            </p:nvSpPr>
            <p:spPr>
              <a:xfrm>
                <a:off x="2001981" y="6056655"/>
                <a:ext cx="373135" cy="396861"/>
              </a:xfrm>
              <a:prstGeom prst="rect">
                <a:avLst/>
              </a:prstGeom>
              <a:noFill/>
            </p:spPr>
            <p:txBody>
              <a:bodyPr wrap="square" rtlCol="0">
                <a:spAutoFit/>
              </a:bodyPr>
              <a:lstStyle/>
              <a:p>
                <a:pPr defTabSz="381008">
                  <a:defRPr/>
                </a:pPr>
                <a:r>
                  <a:rPr lang="en-US" sz="667" dirty="0"/>
                  <a:t>the</a:t>
                </a:r>
              </a:p>
            </p:txBody>
          </p:sp>
          <p:sp>
            <p:nvSpPr>
              <p:cNvPr id="88" name="TextBox 87">
                <a:extLst>
                  <a:ext uri="{FF2B5EF4-FFF2-40B4-BE49-F238E27FC236}">
                    <a16:creationId xmlns:a16="http://schemas.microsoft.com/office/drawing/2014/main" id="{D9DBB93A-728C-4866-AEF4-9D223D769AB9}"/>
                  </a:ext>
                </a:extLst>
              </p:cNvPr>
              <p:cNvSpPr txBox="1"/>
              <p:nvPr/>
            </p:nvSpPr>
            <p:spPr>
              <a:xfrm>
                <a:off x="2737152" y="6056655"/>
                <a:ext cx="373135" cy="396861"/>
              </a:xfrm>
              <a:prstGeom prst="rect">
                <a:avLst/>
              </a:prstGeom>
              <a:noFill/>
            </p:spPr>
            <p:txBody>
              <a:bodyPr wrap="square" rtlCol="0">
                <a:spAutoFit/>
              </a:bodyPr>
              <a:lstStyle/>
              <a:p>
                <a:pPr defTabSz="381008">
                  <a:defRPr/>
                </a:pPr>
                <a:r>
                  <a:rPr lang="en-US" sz="667" dirty="0"/>
                  <a:t>sat</a:t>
                </a:r>
              </a:p>
            </p:txBody>
          </p:sp>
          <p:sp>
            <p:nvSpPr>
              <p:cNvPr id="89" name="TextBox 88">
                <a:extLst>
                  <a:ext uri="{FF2B5EF4-FFF2-40B4-BE49-F238E27FC236}">
                    <a16:creationId xmlns:a16="http://schemas.microsoft.com/office/drawing/2014/main" id="{EC9F142B-2CD3-4235-8A38-D4F599326084}"/>
                  </a:ext>
                </a:extLst>
              </p:cNvPr>
              <p:cNvSpPr txBox="1"/>
              <p:nvPr/>
            </p:nvSpPr>
            <p:spPr>
              <a:xfrm>
                <a:off x="3457685" y="6056655"/>
                <a:ext cx="373135" cy="259987"/>
              </a:xfrm>
              <a:prstGeom prst="rect">
                <a:avLst/>
              </a:prstGeom>
              <a:noFill/>
            </p:spPr>
            <p:txBody>
              <a:bodyPr wrap="square" rtlCol="0">
                <a:spAutoFit/>
              </a:bodyPr>
              <a:lstStyle/>
              <a:p>
                <a:pPr defTabSz="381008">
                  <a:defRPr/>
                </a:pPr>
                <a:r>
                  <a:rPr lang="en-US" sz="667" dirty="0"/>
                  <a:t>on</a:t>
                </a:r>
              </a:p>
            </p:txBody>
          </p:sp>
          <p:sp>
            <p:nvSpPr>
              <p:cNvPr id="90" name="Oval 89">
                <a:extLst>
                  <a:ext uri="{FF2B5EF4-FFF2-40B4-BE49-F238E27FC236}">
                    <a16:creationId xmlns:a16="http://schemas.microsoft.com/office/drawing/2014/main" id="{F944A01F-CCFA-4884-BE92-71867CC4C271}"/>
                  </a:ext>
                </a:extLst>
              </p:cNvPr>
              <p:cNvSpPr/>
              <p:nvPr/>
            </p:nvSpPr>
            <p:spPr>
              <a:xfrm>
                <a:off x="2058221" y="5228725"/>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r>
                  <a:rPr lang="en-US" sz="1500" dirty="0">
                    <a:solidFill>
                      <a:srgbClr val="FFFFFF"/>
                    </a:solidFill>
                    <a:latin typeface="Trebuchet MS"/>
                  </a:rPr>
                  <a:t>E</a:t>
                </a:r>
              </a:p>
            </p:txBody>
          </p:sp>
          <p:sp>
            <p:nvSpPr>
              <p:cNvPr id="91" name="Oval 90">
                <a:extLst>
                  <a:ext uri="{FF2B5EF4-FFF2-40B4-BE49-F238E27FC236}">
                    <a16:creationId xmlns:a16="http://schemas.microsoft.com/office/drawing/2014/main" id="{6E9F6A5C-4DCC-4724-A9CD-47E5610B9C93}"/>
                  </a:ext>
                </a:extLst>
              </p:cNvPr>
              <p:cNvSpPr/>
              <p:nvPr/>
            </p:nvSpPr>
            <p:spPr>
              <a:xfrm>
                <a:off x="2797443" y="5249132"/>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r>
                  <a:rPr lang="en-US" sz="1500" dirty="0">
                    <a:solidFill>
                      <a:srgbClr val="FFFFFF"/>
                    </a:solidFill>
                    <a:latin typeface="Trebuchet MS"/>
                  </a:rPr>
                  <a:t>E</a:t>
                </a:r>
              </a:p>
            </p:txBody>
          </p:sp>
          <p:sp>
            <p:nvSpPr>
              <p:cNvPr id="92" name="Oval 91">
                <a:extLst>
                  <a:ext uri="{FF2B5EF4-FFF2-40B4-BE49-F238E27FC236}">
                    <a16:creationId xmlns:a16="http://schemas.microsoft.com/office/drawing/2014/main" id="{6B400636-F296-4F18-B033-005F8E652A78}"/>
                  </a:ext>
                </a:extLst>
              </p:cNvPr>
              <p:cNvSpPr/>
              <p:nvPr/>
            </p:nvSpPr>
            <p:spPr>
              <a:xfrm>
                <a:off x="3525295" y="5245376"/>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r>
                  <a:rPr lang="en-US" sz="1500" dirty="0">
                    <a:solidFill>
                      <a:srgbClr val="FFFFFF"/>
                    </a:solidFill>
                    <a:latin typeface="Trebuchet MS"/>
                  </a:rPr>
                  <a:t>E</a:t>
                </a:r>
              </a:p>
            </p:txBody>
          </p:sp>
          <p:cxnSp>
            <p:nvCxnSpPr>
              <p:cNvPr id="93" name="Straight Arrow Connector 92">
                <a:extLst>
                  <a:ext uri="{FF2B5EF4-FFF2-40B4-BE49-F238E27FC236}">
                    <a16:creationId xmlns:a16="http://schemas.microsoft.com/office/drawing/2014/main" id="{3D9FD2CF-A486-4D59-8907-7431B6DB4D18}"/>
                  </a:ext>
                </a:extLst>
              </p:cNvPr>
              <p:cNvCxnSpPr>
                <a:stCxn id="82" idx="0"/>
                <a:endCxn id="81" idx="4"/>
              </p:cNvCxnSpPr>
              <p:nvPr/>
            </p:nvCxnSpPr>
            <p:spPr>
              <a:xfrm flipH="1" flipV="1">
                <a:off x="1482328" y="5496906"/>
                <a:ext cx="324" cy="20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B5AD686-54B0-480D-9C49-B40E027C855D}"/>
                  </a:ext>
                </a:extLst>
              </p:cNvPr>
              <p:cNvCxnSpPr/>
              <p:nvPr/>
            </p:nvCxnSpPr>
            <p:spPr>
              <a:xfrm flipH="1" flipV="1">
                <a:off x="2195218" y="5496906"/>
                <a:ext cx="324" cy="20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A230221-E361-4589-9B6C-237F3AA3C689}"/>
                  </a:ext>
                </a:extLst>
              </p:cNvPr>
              <p:cNvCxnSpPr/>
              <p:nvPr/>
            </p:nvCxnSpPr>
            <p:spPr>
              <a:xfrm flipH="1" flipV="1">
                <a:off x="2923395" y="5507379"/>
                <a:ext cx="324" cy="20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4229E80-3B69-4DCC-83DF-200040CE9208}"/>
                  </a:ext>
                </a:extLst>
              </p:cNvPr>
              <p:cNvCxnSpPr/>
              <p:nvPr/>
            </p:nvCxnSpPr>
            <p:spPr>
              <a:xfrm flipH="1" flipV="1">
                <a:off x="3651572" y="5514774"/>
                <a:ext cx="324" cy="20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1FA4A13C-893D-4360-A170-9759C3633159}"/>
                  </a:ext>
                </a:extLst>
              </p:cNvPr>
              <p:cNvSpPr/>
              <p:nvPr/>
            </p:nvSpPr>
            <p:spPr>
              <a:xfrm>
                <a:off x="2496793" y="4499945"/>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r>
                  <a:rPr lang="el-GR" sz="1500" dirty="0">
                    <a:solidFill>
                      <a:srgbClr val="FFFFFF"/>
                    </a:solidFill>
                    <a:latin typeface="Trebuchet MS"/>
                  </a:rPr>
                  <a:t>Σ</a:t>
                </a:r>
                <a:endParaRPr lang="en-US" sz="1500" dirty="0">
                  <a:solidFill>
                    <a:srgbClr val="FFFFFF"/>
                  </a:solidFill>
                  <a:latin typeface="Trebuchet MS"/>
                </a:endParaRPr>
              </a:p>
            </p:txBody>
          </p:sp>
          <p:cxnSp>
            <p:nvCxnSpPr>
              <p:cNvPr id="98" name="Straight Arrow Connector 97">
                <a:extLst>
                  <a:ext uri="{FF2B5EF4-FFF2-40B4-BE49-F238E27FC236}">
                    <a16:creationId xmlns:a16="http://schemas.microsoft.com/office/drawing/2014/main" id="{B652DFC5-8F9A-4901-A80B-4E0765AE9457}"/>
                  </a:ext>
                </a:extLst>
              </p:cNvPr>
              <p:cNvCxnSpPr>
                <a:stCxn id="81" idx="0"/>
                <a:endCxn id="97" idx="4"/>
              </p:cNvCxnSpPr>
              <p:nvPr/>
            </p:nvCxnSpPr>
            <p:spPr>
              <a:xfrm flipV="1">
                <a:off x="1482328" y="4768126"/>
                <a:ext cx="1151787" cy="460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D34E21A-3EC6-424B-A49F-2B1EF555348C}"/>
                  </a:ext>
                </a:extLst>
              </p:cNvPr>
              <p:cNvCxnSpPr>
                <a:cxnSpLocks/>
                <a:stCxn id="90" idx="0"/>
                <a:endCxn id="97" idx="4"/>
              </p:cNvCxnSpPr>
              <p:nvPr/>
            </p:nvCxnSpPr>
            <p:spPr>
              <a:xfrm flipV="1">
                <a:off x="2195543" y="4768126"/>
                <a:ext cx="438572" cy="460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41369DE-1F11-434A-BA1E-E513223D750D}"/>
                  </a:ext>
                </a:extLst>
              </p:cNvPr>
              <p:cNvCxnSpPr>
                <a:cxnSpLocks/>
                <a:endCxn id="97" idx="4"/>
              </p:cNvCxnSpPr>
              <p:nvPr/>
            </p:nvCxnSpPr>
            <p:spPr>
              <a:xfrm flipH="1" flipV="1">
                <a:off x="2634115" y="4768126"/>
                <a:ext cx="336136" cy="459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8E3C606-8C6D-42D6-BD1E-46EFC7BF1A38}"/>
                  </a:ext>
                </a:extLst>
              </p:cNvPr>
              <p:cNvCxnSpPr>
                <a:cxnSpLocks/>
                <a:stCxn id="92" idx="0"/>
                <a:endCxn id="97" idx="4"/>
              </p:cNvCxnSpPr>
              <p:nvPr/>
            </p:nvCxnSpPr>
            <p:spPr>
              <a:xfrm flipH="1" flipV="1">
                <a:off x="2634115" y="4768126"/>
                <a:ext cx="1028502" cy="477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F7A57EB7-2D1B-412F-B7B8-CF6E8F357266}"/>
                  </a:ext>
                </a:extLst>
              </p:cNvPr>
              <p:cNvSpPr/>
              <p:nvPr/>
            </p:nvSpPr>
            <p:spPr>
              <a:xfrm>
                <a:off x="2492621" y="4037137"/>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endParaRPr lang="en-US" sz="1500">
                  <a:solidFill>
                    <a:srgbClr val="0C34BD"/>
                  </a:solidFill>
                  <a:latin typeface="Trebuchet MS"/>
                </a:endParaRPr>
              </a:p>
            </p:txBody>
          </p:sp>
          <p:cxnSp>
            <p:nvCxnSpPr>
              <p:cNvPr id="103" name="Straight Arrow Connector 102">
                <a:extLst>
                  <a:ext uri="{FF2B5EF4-FFF2-40B4-BE49-F238E27FC236}">
                    <a16:creationId xmlns:a16="http://schemas.microsoft.com/office/drawing/2014/main" id="{C8BDE29C-0721-4EA8-8A7B-C4BDFE5CCFAF}"/>
                  </a:ext>
                </a:extLst>
              </p:cNvPr>
              <p:cNvCxnSpPr>
                <a:stCxn id="97" idx="0"/>
                <a:endCxn id="102" idx="4"/>
              </p:cNvCxnSpPr>
              <p:nvPr/>
            </p:nvCxnSpPr>
            <p:spPr>
              <a:xfrm flipH="1" flipV="1">
                <a:off x="2629943" y="4305318"/>
                <a:ext cx="4172" cy="194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104" name="TextBox 103">
            <a:extLst>
              <a:ext uri="{FF2B5EF4-FFF2-40B4-BE49-F238E27FC236}">
                <a16:creationId xmlns:a16="http://schemas.microsoft.com/office/drawing/2014/main" id="{907DBF00-55EA-402C-A77E-806314B80160}"/>
              </a:ext>
            </a:extLst>
          </p:cNvPr>
          <p:cNvSpPr txBox="1"/>
          <p:nvPr/>
        </p:nvSpPr>
        <p:spPr>
          <a:xfrm>
            <a:off x="911435" y="4358645"/>
            <a:ext cx="691158" cy="200055"/>
          </a:xfrm>
          <a:prstGeom prst="rect">
            <a:avLst/>
          </a:prstGeom>
          <a:noFill/>
        </p:spPr>
        <p:txBody>
          <a:bodyPr wrap="square" rtlCol="0">
            <a:spAutoFit/>
          </a:bodyPr>
          <a:lstStyle/>
          <a:p>
            <a:pPr defTabSz="381008">
              <a:defRPr/>
            </a:pPr>
            <a:r>
              <a:rPr lang="en-US" sz="700" dirty="0">
                <a:solidFill>
                  <a:srgbClr val="FF0000"/>
                </a:solidFill>
              </a:rPr>
              <a:t>1-hot (|V|)</a:t>
            </a:r>
          </a:p>
        </p:txBody>
      </p:sp>
      <p:sp>
        <p:nvSpPr>
          <p:cNvPr id="105" name="TextBox 104">
            <a:extLst>
              <a:ext uri="{FF2B5EF4-FFF2-40B4-BE49-F238E27FC236}">
                <a16:creationId xmlns:a16="http://schemas.microsoft.com/office/drawing/2014/main" id="{FC0430BA-1D6C-496F-AA95-EA2B7E94B08B}"/>
              </a:ext>
            </a:extLst>
          </p:cNvPr>
          <p:cNvSpPr txBox="1"/>
          <p:nvPr/>
        </p:nvSpPr>
        <p:spPr>
          <a:xfrm>
            <a:off x="912920" y="4003785"/>
            <a:ext cx="863672" cy="200055"/>
          </a:xfrm>
          <a:prstGeom prst="rect">
            <a:avLst/>
          </a:prstGeom>
          <a:noFill/>
        </p:spPr>
        <p:txBody>
          <a:bodyPr wrap="square" rtlCol="0">
            <a:spAutoFit/>
          </a:bodyPr>
          <a:lstStyle/>
          <a:p>
            <a:pPr defTabSz="381008">
              <a:defRPr/>
            </a:pPr>
            <a:r>
              <a:rPr lang="en-US" sz="700" dirty="0">
                <a:solidFill>
                  <a:srgbClr val="FF0000"/>
                </a:solidFill>
              </a:rPr>
              <a:t>d-dimensional</a:t>
            </a:r>
          </a:p>
        </p:txBody>
      </p:sp>
      <p:sp>
        <p:nvSpPr>
          <p:cNvPr id="106" name="TextBox 105">
            <a:extLst>
              <a:ext uri="{FF2B5EF4-FFF2-40B4-BE49-F238E27FC236}">
                <a16:creationId xmlns:a16="http://schemas.microsoft.com/office/drawing/2014/main" id="{EBE8837F-E3EA-4D97-A1D5-065388088F0D}"/>
              </a:ext>
            </a:extLst>
          </p:cNvPr>
          <p:cNvSpPr txBox="1"/>
          <p:nvPr/>
        </p:nvSpPr>
        <p:spPr>
          <a:xfrm>
            <a:off x="928105" y="3455264"/>
            <a:ext cx="863672" cy="200055"/>
          </a:xfrm>
          <a:prstGeom prst="rect">
            <a:avLst/>
          </a:prstGeom>
          <a:noFill/>
        </p:spPr>
        <p:txBody>
          <a:bodyPr wrap="square" rtlCol="0">
            <a:spAutoFit/>
          </a:bodyPr>
          <a:lstStyle/>
          <a:p>
            <a:pPr defTabSz="381008">
              <a:defRPr/>
            </a:pPr>
            <a:r>
              <a:rPr lang="en-US" sz="700" dirty="0">
                <a:solidFill>
                  <a:srgbClr val="FF0000"/>
                </a:solidFill>
              </a:rPr>
              <a:t>d-dimensional</a:t>
            </a:r>
          </a:p>
        </p:txBody>
      </p:sp>
      <p:sp>
        <p:nvSpPr>
          <p:cNvPr id="107" name="TextBox 106">
            <a:extLst>
              <a:ext uri="{FF2B5EF4-FFF2-40B4-BE49-F238E27FC236}">
                <a16:creationId xmlns:a16="http://schemas.microsoft.com/office/drawing/2014/main" id="{5EF0AD63-C797-425D-AAC0-1366ED34DE4C}"/>
              </a:ext>
            </a:extLst>
          </p:cNvPr>
          <p:cNvSpPr txBox="1"/>
          <p:nvPr/>
        </p:nvSpPr>
        <p:spPr>
          <a:xfrm>
            <a:off x="928106" y="3100404"/>
            <a:ext cx="691158" cy="200055"/>
          </a:xfrm>
          <a:prstGeom prst="rect">
            <a:avLst/>
          </a:prstGeom>
          <a:noFill/>
        </p:spPr>
        <p:txBody>
          <a:bodyPr wrap="square" rtlCol="0">
            <a:spAutoFit/>
          </a:bodyPr>
          <a:lstStyle/>
          <a:p>
            <a:pPr defTabSz="381008">
              <a:defRPr/>
            </a:pPr>
            <a:r>
              <a:rPr lang="en-US" sz="700" dirty="0">
                <a:solidFill>
                  <a:srgbClr val="FF0000"/>
                </a:solidFill>
              </a:rPr>
              <a:t>1-hot (|V|)</a:t>
            </a:r>
          </a:p>
        </p:txBody>
      </p:sp>
      <p:sp>
        <p:nvSpPr>
          <p:cNvPr id="108" name="TextBox 107">
            <a:extLst>
              <a:ext uri="{FF2B5EF4-FFF2-40B4-BE49-F238E27FC236}">
                <a16:creationId xmlns:a16="http://schemas.microsoft.com/office/drawing/2014/main" id="{7131A2F0-BA51-4E72-A80B-88F7299FCD2C}"/>
              </a:ext>
            </a:extLst>
          </p:cNvPr>
          <p:cNvSpPr txBox="1"/>
          <p:nvPr/>
        </p:nvSpPr>
        <p:spPr>
          <a:xfrm>
            <a:off x="7691404" y="4358644"/>
            <a:ext cx="691158" cy="200055"/>
          </a:xfrm>
          <a:prstGeom prst="rect">
            <a:avLst/>
          </a:prstGeom>
          <a:noFill/>
        </p:spPr>
        <p:txBody>
          <a:bodyPr wrap="square" rtlCol="0">
            <a:spAutoFit/>
          </a:bodyPr>
          <a:lstStyle/>
          <a:p>
            <a:pPr defTabSz="381008">
              <a:defRPr/>
            </a:pPr>
            <a:r>
              <a:rPr lang="en-US" sz="700" dirty="0">
                <a:solidFill>
                  <a:srgbClr val="FF0000"/>
                </a:solidFill>
              </a:rPr>
              <a:t>1-hot (|V|)</a:t>
            </a:r>
          </a:p>
        </p:txBody>
      </p:sp>
      <p:sp>
        <p:nvSpPr>
          <p:cNvPr id="109" name="TextBox 108">
            <a:extLst>
              <a:ext uri="{FF2B5EF4-FFF2-40B4-BE49-F238E27FC236}">
                <a16:creationId xmlns:a16="http://schemas.microsoft.com/office/drawing/2014/main" id="{5DCFD7B8-1CFE-4856-9514-657C877D1C35}"/>
              </a:ext>
            </a:extLst>
          </p:cNvPr>
          <p:cNvSpPr txBox="1"/>
          <p:nvPr/>
        </p:nvSpPr>
        <p:spPr>
          <a:xfrm>
            <a:off x="7719281" y="3970702"/>
            <a:ext cx="863672" cy="200055"/>
          </a:xfrm>
          <a:prstGeom prst="rect">
            <a:avLst/>
          </a:prstGeom>
          <a:noFill/>
        </p:spPr>
        <p:txBody>
          <a:bodyPr wrap="square" rtlCol="0">
            <a:spAutoFit/>
          </a:bodyPr>
          <a:lstStyle/>
          <a:p>
            <a:pPr defTabSz="381008">
              <a:defRPr/>
            </a:pPr>
            <a:r>
              <a:rPr lang="en-US" sz="700" dirty="0">
                <a:solidFill>
                  <a:srgbClr val="FF0000"/>
                </a:solidFill>
              </a:rPr>
              <a:t>d-dimensional</a:t>
            </a:r>
          </a:p>
        </p:txBody>
      </p:sp>
      <p:sp>
        <p:nvSpPr>
          <p:cNvPr id="110" name="TextBox 109">
            <a:extLst>
              <a:ext uri="{FF2B5EF4-FFF2-40B4-BE49-F238E27FC236}">
                <a16:creationId xmlns:a16="http://schemas.microsoft.com/office/drawing/2014/main" id="{9446281F-15DE-4A2F-BD58-75E6E7D95C6B}"/>
              </a:ext>
            </a:extLst>
          </p:cNvPr>
          <p:cNvSpPr txBox="1"/>
          <p:nvPr/>
        </p:nvSpPr>
        <p:spPr>
          <a:xfrm>
            <a:off x="7691404" y="3483209"/>
            <a:ext cx="863672" cy="200055"/>
          </a:xfrm>
          <a:prstGeom prst="rect">
            <a:avLst/>
          </a:prstGeom>
          <a:noFill/>
        </p:spPr>
        <p:txBody>
          <a:bodyPr wrap="square" rtlCol="0">
            <a:spAutoFit/>
          </a:bodyPr>
          <a:lstStyle/>
          <a:p>
            <a:pPr defTabSz="381008">
              <a:defRPr/>
            </a:pPr>
            <a:r>
              <a:rPr lang="en-US" sz="700" dirty="0">
                <a:solidFill>
                  <a:srgbClr val="FF0000"/>
                </a:solidFill>
              </a:rPr>
              <a:t>d-dimensional</a:t>
            </a:r>
          </a:p>
        </p:txBody>
      </p:sp>
      <p:sp>
        <p:nvSpPr>
          <p:cNvPr id="111" name="TextBox 110">
            <a:extLst>
              <a:ext uri="{FF2B5EF4-FFF2-40B4-BE49-F238E27FC236}">
                <a16:creationId xmlns:a16="http://schemas.microsoft.com/office/drawing/2014/main" id="{A36CEF7A-D2C5-4DBB-A62E-7679028CAD6D}"/>
              </a:ext>
            </a:extLst>
          </p:cNvPr>
          <p:cNvSpPr txBox="1"/>
          <p:nvPr/>
        </p:nvSpPr>
        <p:spPr>
          <a:xfrm>
            <a:off x="7691403" y="3099331"/>
            <a:ext cx="691158" cy="200055"/>
          </a:xfrm>
          <a:prstGeom prst="rect">
            <a:avLst/>
          </a:prstGeom>
          <a:noFill/>
        </p:spPr>
        <p:txBody>
          <a:bodyPr wrap="square" rtlCol="0">
            <a:spAutoFit/>
          </a:bodyPr>
          <a:lstStyle/>
          <a:p>
            <a:pPr defTabSz="381008">
              <a:defRPr/>
            </a:pPr>
            <a:r>
              <a:rPr lang="en-US" sz="700" dirty="0">
                <a:solidFill>
                  <a:srgbClr val="FF0000"/>
                </a:solidFill>
              </a:rPr>
              <a:t>1-hot (|V|)</a:t>
            </a:r>
          </a:p>
        </p:txBody>
      </p:sp>
      <p:grpSp>
        <p:nvGrpSpPr>
          <p:cNvPr id="112" name="Group 111">
            <a:extLst>
              <a:ext uri="{FF2B5EF4-FFF2-40B4-BE49-F238E27FC236}">
                <a16:creationId xmlns:a16="http://schemas.microsoft.com/office/drawing/2014/main" id="{5DA95767-14E3-4F09-96D1-9AA76EA8C97D}"/>
              </a:ext>
            </a:extLst>
          </p:cNvPr>
          <p:cNvGrpSpPr/>
          <p:nvPr/>
        </p:nvGrpSpPr>
        <p:grpSpPr>
          <a:xfrm>
            <a:off x="5622540" y="2917826"/>
            <a:ext cx="1736779" cy="1898736"/>
            <a:chOff x="7612465" y="3814682"/>
            <a:chExt cx="2315705" cy="2531647"/>
          </a:xfrm>
        </p:grpSpPr>
        <p:sp>
          <p:nvSpPr>
            <p:cNvPr id="113" name="Oval 112">
              <a:extLst>
                <a:ext uri="{FF2B5EF4-FFF2-40B4-BE49-F238E27FC236}">
                  <a16:creationId xmlns:a16="http://schemas.microsoft.com/office/drawing/2014/main" id="{0DC989E7-6683-49B5-85E7-234C40ABF9BA}"/>
                </a:ext>
              </a:extLst>
            </p:cNvPr>
            <p:cNvSpPr/>
            <p:nvPr/>
          </p:nvSpPr>
          <p:spPr>
            <a:xfrm>
              <a:off x="7677179" y="5685104"/>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endParaRPr lang="en-US" sz="1500">
                <a:solidFill>
                  <a:srgbClr val="FFFFFF"/>
                </a:solidFill>
                <a:latin typeface="Trebuchet MS"/>
              </a:endParaRPr>
            </a:p>
          </p:txBody>
        </p:sp>
        <p:sp>
          <p:nvSpPr>
            <p:cNvPr id="114" name="TextBox 113">
              <a:extLst>
                <a:ext uri="{FF2B5EF4-FFF2-40B4-BE49-F238E27FC236}">
                  <a16:creationId xmlns:a16="http://schemas.microsoft.com/office/drawing/2014/main" id="{B26735C9-9FEA-4050-B910-9C7222E3B358}"/>
                </a:ext>
              </a:extLst>
            </p:cNvPr>
            <p:cNvSpPr txBox="1"/>
            <p:nvPr/>
          </p:nvSpPr>
          <p:spPr>
            <a:xfrm>
              <a:off x="7627934" y="5942081"/>
              <a:ext cx="373135" cy="396861"/>
            </a:xfrm>
            <a:prstGeom prst="rect">
              <a:avLst/>
            </a:prstGeom>
            <a:noFill/>
          </p:spPr>
          <p:txBody>
            <a:bodyPr wrap="square" rtlCol="0">
              <a:spAutoFit/>
            </a:bodyPr>
            <a:lstStyle/>
            <a:p>
              <a:pPr defTabSz="381008">
                <a:defRPr/>
              </a:pPr>
              <a:r>
                <a:rPr lang="en-US" sz="667" dirty="0"/>
                <a:t>cat</a:t>
              </a:r>
            </a:p>
          </p:txBody>
        </p:sp>
        <p:sp>
          <p:nvSpPr>
            <p:cNvPr id="115" name="Oval 114">
              <a:extLst>
                <a:ext uri="{FF2B5EF4-FFF2-40B4-BE49-F238E27FC236}">
                  <a16:creationId xmlns:a16="http://schemas.microsoft.com/office/drawing/2014/main" id="{6A6B366C-2464-4BC1-9D82-1D832A653AC0}"/>
                </a:ext>
              </a:extLst>
            </p:cNvPr>
            <p:cNvSpPr/>
            <p:nvPr/>
          </p:nvSpPr>
          <p:spPr>
            <a:xfrm>
              <a:off x="7677179" y="5203198"/>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r>
                <a:rPr lang="en-US" sz="1500" dirty="0">
                  <a:solidFill>
                    <a:srgbClr val="FFFFFF"/>
                  </a:solidFill>
                  <a:latin typeface="Trebuchet MS"/>
                </a:rPr>
                <a:t>E</a:t>
              </a:r>
            </a:p>
          </p:txBody>
        </p:sp>
        <p:cxnSp>
          <p:nvCxnSpPr>
            <p:cNvPr id="116" name="Straight Arrow Connector 115">
              <a:extLst>
                <a:ext uri="{FF2B5EF4-FFF2-40B4-BE49-F238E27FC236}">
                  <a16:creationId xmlns:a16="http://schemas.microsoft.com/office/drawing/2014/main" id="{110DFFC1-B8CD-4289-9E9C-C9289A47D2A3}"/>
                </a:ext>
              </a:extLst>
            </p:cNvPr>
            <p:cNvCxnSpPr>
              <a:cxnSpLocks/>
              <a:stCxn id="115" idx="0"/>
              <a:endCxn id="141" idx="4"/>
            </p:cNvCxnSpPr>
            <p:nvPr/>
          </p:nvCxnSpPr>
          <p:spPr>
            <a:xfrm flipV="1">
              <a:off x="7814501" y="4813236"/>
              <a:ext cx="4614" cy="38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047D0741-2488-4AD2-9AFB-B9C877F883A1}"/>
                </a:ext>
              </a:extLst>
            </p:cNvPr>
            <p:cNvSpPr/>
            <p:nvPr/>
          </p:nvSpPr>
          <p:spPr>
            <a:xfrm>
              <a:off x="7677178" y="4045778"/>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381008">
                <a:defRPr/>
              </a:pPr>
              <a:endParaRPr lang="en-US" sz="1500">
                <a:solidFill>
                  <a:srgbClr val="FFFFFF"/>
                </a:solidFill>
                <a:latin typeface="Trebuchet MS"/>
              </a:endParaRPr>
            </a:p>
          </p:txBody>
        </p:sp>
        <p:sp>
          <p:nvSpPr>
            <p:cNvPr id="118" name="TextBox 117">
              <a:extLst>
                <a:ext uri="{FF2B5EF4-FFF2-40B4-BE49-F238E27FC236}">
                  <a16:creationId xmlns:a16="http://schemas.microsoft.com/office/drawing/2014/main" id="{B2D698A2-E805-4771-9BCA-E46E6CE96403}"/>
                </a:ext>
              </a:extLst>
            </p:cNvPr>
            <p:cNvSpPr txBox="1"/>
            <p:nvPr/>
          </p:nvSpPr>
          <p:spPr>
            <a:xfrm>
              <a:off x="7612465" y="3814682"/>
              <a:ext cx="443887" cy="396861"/>
            </a:xfrm>
            <a:prstGeom prst="rect">
              <a:avLst/>
            </a:prstGeom>
            <a:noFill/>
          </p:spPr>
          <p:txBody>
            <a:bodyPr wrap="square" rtlCol="0">
              <a:spAutoFit/>
            </a:bodyPr>
            <a:lstStyle/>
            <a:p>
              <a:pPr defTabSz="381008">
                <a:defRPr/>
              </a:pPr>
              <a:r>
                <a:rPr lang="en-US" sz="667" dirty="0"/>
                <a:t>PAD</a:t>
              </a:r>
            </a:p>
          </p:txBody>
        </p:sp>
        <p:cxnSp>
          <p:nvCxnSpPr>
            <p:cNvPr id="119" name="Straight Arrow Connector 118">
              <a:extLst>
                <a:ext uri="{FF2B5EF4-FFF2-40B4-BE49-F238E27FC236}">
                  <a16:creationId xmlns:a16="http://schemas.microsoft.com/office/drawing/2014/main" id="{7F668A02-F2A2-4267-BE80-2DE7297D52FE}"/>
                </a:ext>
              </a:extLst>
            </p:cNvPr>
            <p:cNvCxnSpPr>
              <a:stCxn id="113" idx="0"/>
              <a:endCxn id="115" idx="4"/>
            </p:cNvCxnSpPr>
            <p:nvPr/>
          </p:nvCxnSpPr>
          <p:spPr>
            <a:xfrm flipV="1">
              <a:off x="7814501" y="5471379"/>
              <a:ext cx="0" cy="213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24E20442-0BD4-4F5B-9496-F0526AAF40AA}"/>
                </a:ext>
              </a:extLst>
            </p:cNvPr>
            <p:cNvSpPr/>
            <p:nvPr/>
          </p:nvSpPr>
          <p:spPr>
            <a:xfrm>
              <a:off x="8297888" y="5682659"/>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endParaRPr lang="en-US" sz="1500">
                <a:solidFill>
                  <a:srgbClr val="FFFFFF"/>
                </a:solidFill>
                <a:latin typeface="Trebuchet MS"/>
              </a:endParaRPr>
            </a:p>
          </p:txBody>
        </p:sp>
        <p:sp>
          <p:nvSpPr>
            <p:cNvPr id="121" name="TextBox 120">
              <a:extLst>
                <a:ext uri="{FF2B5EF4-FFF2-40B4-BE49-F238E27FC236}">
                  <a16:creationId xmlns:a16="http://schemas.microsoft.com/office/drawing/2014/main" id="{28FB0454-0476-4ADA-A62E-25961A68CA81}"/>
                </a:ext>
              </a:extLst>
            </p:cNvPr>
            <p:cNvSpPr txBox="1"/>
            <p:nvPr/>
          </p:nvSpPr>
          <p:spPr>
            <a:xfrm>
              <a:off x="8247294" y="5937140"/>
              <a:ext cx="373135" cy="396861"/>
            </a:xfrm>
            <a:prstGeom prst="rect">
              <a:avLst/>
            </a:prstGeom>
            <a:noFill/>
          </p:spPr>
          <p:txBody>
            <a:bodyPr wrap="square" rtlCol="0">
              <a:spAutoFit/>
            </a:bodyPr>
            <a:lstStyle/>
            <a:p>
              <a:pPr defTabSz="381008">
                <a:defRPr/>
              </a:pPr>
              <a:r>
                <a:rPr lang="en-US" sz="667" dirty="0"/>
                <a:t>cat</a:t>
              </a:r>
            </a:p>
          </p:txBody>
        </p:sp>
        <p:sp>
          <p:nvSpPr>
            <p:cNvPr id="122" name="Oval 121">
              <a:extLst>
                <a:ext uri="{FF2B5EF4-FFF2-40B4-BE49-F238E27FC236}">
                  <a16:creationId xmlns:a16="http://schemas.microsoft.com/office/drawing/2014/main" id="{47892173-5DC1-402F-B025-19D150EEEC7B}"/>
                </a:ext>
              </a:extLst>
            </p:cNvPr>
            <p:cNvSpPr/>
            <p:nvPr/>
          </p:nvSpPr>
          <p:spPr>
            <a:xfrm>
              <a:off x="8297887" y="5199642"/>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r>
                <a:rPr lang="en-US" sz="1500" dirty="0">
                  <a:solidFill>
                    <a:srgbClr val="FFFFFF"/>
                  </a:solidFill>
                  <a:latin typeface="Trebuchet MS"/>
                </a:rPr>
                <a:t>E</a:t>
              </a:r>
            </a:p>
          </p:txBody>
        </p:sp>
        <p:cxnSp>
          <p:nvCxnSpPr>
            <p:cNvPr id="123" name="Straight Arrow Connector 122">
              <a:extLst>
                <a:ext uri="{FF2B5EF4-FFF2-40B4-BE49-F238E27FC236}">
                  <a16:creationId xmlns:a16="http://schemas.microsoft.com/office/drawing/2014/main" id="{41818046-559B-48BB-9BE8-592F9476E636}"/>
                </a:ext>
              </a:extLst>
            </p:cNvPr>
            <p:cNvCxnSpPr>
              <a:cxnSpLocks/>
              <a:stCxn id="122" idx="0"/>
              <a:endCxn id="142" idx="4"/>
            </p:cNvCxnSpPr>
            <p:nvPr/>
          </p:nvCxnSpPr>
          <p:spPr>
            <a:xfrm flipV="1">
              <a:off x="8435209" y="4833472"/>
              <a:ext cx="11369" cy="366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A644591E-5102-4B2A-A8EE-444BF1D58A91}"/>
                </a:ext>
              </a:extLst>
            </p:cNvPr>
            <p:cNvSpPr/>
            <p:nvPr/>
          </p:nvSpPr>
          <p:spPr>
            <a:xfrm>
              <a:off x="8297887" y="4043333"/>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381008">
                <a:defRPr/>
              </a:pPr>
              <a:endParaRPr lang="en-US" sz="1500">
                <a:solidFill>
                  <a:srgbClr val="FFFFFF"/>
                </a:solidFill>
                <a:latin typeface="Trebuchet MS"/>
              </a:endParaRPr>
            </a:p>
          </p:txBody>
        </p:sp>
        <p:cxnSp>
          <p:nvCxnSpPr>
            <p:cNvPr id="125" name="Straight Arrow Connector 124">
              <a:extLst>
                <a:ext uri="{FF2B5EF4-FFF2-40B4-BE49-F238E27FC236}">
                  <a16:creationId xmlns:a16="http://schemas.microsoft.com/office/drawing/2014/main" id="{7CD3EDC8-4129-4465-A00B-FA185E0B996D}"/>
                </a:ext>
              </a:extLst>
            </p:cNvPr>
            <p:cNvCxnSpPr>
              <a:stCxn id="120" idx="0"/>
              <a:endCxn id="122" idx="4"/>
            </p:cNvCxnSpPr>
            <p:nvPr/>
          </p:nvCxnSpPr>
          <p:spPr>
            <a:xfrm flipH="1" flipV="1">
              <a:off x="8435209" y="5467823"/>
              <a:ext cx="1" cy="214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93C97373-123E-45FB-8704-A1B4677F14DC}"/>
                </a:ext>
              </a:extLst>
            </p:cNvPr>
            <p:cNvSpPr txBox="1"/>
            <p:nvPr/>
          </p:nvSpPr>
          <p:spPr>
            <a:xfrm>
              <a:off x="8247294" y="3815979"/>
              <a:ext cx="443887" cy="259987"/>
            </a:xfrm>
            <a:prstGeom prst="rect">
              <a:avLst/>
            </a:prstGeom>
            <a:noFill/>
          </p:spPr>
          <p:txBody>
            <a:bodyPr wrap="square" rtlCol="0">
              <a:spAutoFit/>
            </a:bodyPr>
            <a:lstStyle/>
            <a:p>
              <a:pPr defTabSz="381008">
                <a:defRPr/>
              </a:pPr>
              <a:r>
                <a:rPr lang="en-US" sz="667" dirty="0"/>
                <a:t>the</a:t>
              </a:r>
            </a:p>
          </p:txBody>
        </p:sp>
        <p:sp>
          <p:nvSpPr>
            <p:cNvPr id="127" name="Oval 126">
              <a:extLst>
                <a:ext uri="{FF2B5EF4-FFF2-40B4-BE49-F238E27FC236}">
                  <a16:creationId xmlns:a16="http://schemas.microsoft.com/office/drawing/2014/main" id="{585C8610-E3CE-49F6-917A-A862C7E8DB6F}"/>
                </a:ext>
              </a:extLst>
            </p:cNvPr>
            <p:cNvSpPr/>
            <p:nvPr/>
          </p:nvSpPr>
          <p:spPr>
            <a:xfrm>
              <a:off x="8891086" y="5692491"/>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endParaRPr lang="en-US" sz="1500">
                <a:solidFill>
                  <a:srgbClr val="FFFFFF"/>
                </a:solidFill>
                <a:latin typeface="Trebuchet MS"/>
              </a:endParaRPr>
            </a:p>
          </p:txBody>
        </p:sp>
        <p:sp>
          <p:nvSpPr>
            <p:cNvPr id="128" name="TextBox 127">
              <a:extLst>
                <a:ext uri="{FF2B5EF4-FFF2-40B4-BE49-F238E27FC236}">
                  <a16:creationId xmlns:a16="http://schemas.microsoft.com/office/drawing/2014/main" id="{234CAF6F-0B16-42DE-BEA0-984A69A38F4E}"/>
                </a:ext>
              </a:extLst>
            </p:cNvPr>
            <p:cNvSpPr txBox="1"/>
            <p:nvPr/>
          </p:nvSpPr>
          <p:spPr>
            <a:xfrm>
              <a:off x="8841841" y="5949468"/>
              <a:ext cx="373135" cy="396861"/>
            </a:xfrm>
            <a:prstGeom prst="rect">
              <a:avLst/>
            </a:prstGeom>
            <a:noFill/>
          </p:spPr>
          <p:txBody>
            <a:bodyPr wrap="square" rtlCol="0">
              <a:spAutoFit/>
            </a:bodyPr>
            <a:lstStyle/>
            <a:p>
              <a:pPr defTabSz="381008">
                <a:defRPr/>
              </a:pPr>
              <a:r>
                <a:rPr lang="en-US" sz="667" dirty="0"/>
                <a:t>cat</a:t>
              </a:r>
            </a:p>
          </p:txBody>
        </p:sp>
        <p:sp>
          <p:nvSpPr>
            <p:cNvPr id="129" name="Oval 128">
              <a:extLst>
                <a:ext uri="{FF2B5EF4-FFF2-40B4-BE49-F238E27FC236}">
                  <a16:creationId xmlns:a16="http://schemas.microsoft.com/office/drawing/2014/main" id="{A9D75F48-FF60-458E-A266-35C447E2ADF8}"/>
                </a:ext>
              </a:extLst>
            </p:cNvPr>
            <p:cNvSpPr/>
            <p:nvPr/>
          </p:nvSpPr>
          <p:spPr>
            <a:xfrm>
              <a:off x="8891086" y="5210585"/>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r>
                <a:rPr lang="en-US" sz="1500" dirty="0">
                  <a:solidFill>
                    <a:srgbClr val="FFFFFF"/>
                  </a:solidFill>
                  <a:latin typeface="Trebuchet MS"/>
                </a:rPr>
                <a:t>E</a:t>
              </a:r>
            </a:p>
          </p:txBody>
        </p:sp>
        <p:cxnSp>
          <p:nvCxnSpPr>
            <p:cNvPr id="130" name="Straight Arrow Connector 129">
              <a:extLst>
                <a:ext uri="{FF2B5EF4-FFF2-40B4-BE49-F238E27FC236}">
                  <a16:creationId xmlns:a16="http://schemas.microsoft.com/office/drawing/2014/main" id="{BB0F2CED-6B3F-46B5-A79F-D0D56FA8BD34}"/>
                </a:ext>
              </a:extLst>
            </p:cNvPr>
            <p:cNvCxnSpPr>
              <a:cxnSpLocks/>
              <a:stCxn id="129" idx="0"/>
              <a:endCxn id="143" idx="4"/>
            </p:cNvCxnSpPr>
            <p:nvPr/>
          </p:nvCxnSpPr>
          <p:spPr>
            <a:xfrm flipV="1">
              <a:off x="9028408" y="4837044"/>
              <a:ext cx="3965" cy="373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526DC0BB-C7D4-4F88-AA25-3F82C5747AFE}"/>
                </a:ext>
              </a:extLst>
            </p:cNvPr>
            <p:cNvSpPr/>
            <p:nvPr/>
          </p:nvSpPr>
          <p:spPr>
            <a:xfrm>
              <a:off x="8891085" y="4053165"/>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381008">
                <a:defRPr/>
              </a:pPr>
              <a:endParaRPr lang="en-US" sz="1500">
                <a:solidFill>
                  <a:srgbClr val="FFFFFF"/>
                </a:solidFill>
                <a:latin typeface="Trebuchet MS"/>
              </a:endParaRPr>
            </a:p>
          </p:txBody>
        </p:sp>
        <p:sp>
          <p:nvSpPr>
            <p:cNvPr id="132" name="TextBox 131">
              <a:extLst>
                <a:ext uri="{FF2B5EF4-FFF2-40B4-BE49-F238E27FC236}">
                  <a16:creationId xmlns:a16="http://schemas.microsoft.com/office/drawing/2014/main" id="{BCBA634F-026F-472F-B76E-58C9FE87F21C}"/>
                </a:ext>
              </a:extLst>
            </p:cNvPr>
            <p:cNvSpPr txBox="1"/>
            <p:nvPr/>
          </p:nvSpPr>
          <p:spPr>
            <a:xfrm>
              <a:off x="8867362" y="3822069"/>
              <a:ext cx="443887" cy="259987"/>
            </a:xfrm>
            <a:prstGeom prst="rect">
              <a:avLst/>
            </a:prstGeom>
            <a:noFill/>
          </p:spPr>
          <p:txBody>
            <a:bodyPr wrap="square" rtlCol="0">
              <a:spAutoFit/>
            </a:bodyPr>
            <a:lstStyle/>
            <a:p>
              <a:pPr defTabSz="381008">
                <a:defRPr/>
              </a:pPr>
              <a:r>
                <a:rPr lang="en-US" sz="667" dirty="0"/>
                <a:t>sat</a:t>
              </a:r>
            </a:p>
          </p:txBody>
        </p:sp>
        <p:cxnSp>
          <p:nvCxnSpPr>
            <p:cNvPr id="133" name="Straight Arrow Connector 132">
              <a:extLst>
                <a:ext uri="{FF2B5EF4-FFF2-40B4-BE49-F238E27FC236}">
                  <a16:creationId xmlns:a16="http://schemas.microsoft.com/office/drawing/2014/main" id="{1C28AE55-4760-4BC6-98B2-EACA04B50074}"/>
                </a:ext>
              </a:extLst>
            </p:cNvPr>
            <p:cNvCxnSpPr>
              <a:stCxn id="127" idx="0"/>
              <a:endCxn id="129" idx="4"/>
            </p:cNvCxnSpPr>
            <p:nvPr/>
          </p:nvCxnSpPr>
          <p:spPr>
            <a:xfrm flipV="1">
              <a:off x="9028408" y="5478766"/>
              <a:ext cx="0" cy="213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Oval 133">
              <a:extLst>
                <a:ext uri="{FF2B5EF4-FFF2-40B4-BE49-F238E27FC236}">
                  <a16:creationId xmlns:a16="http://schemas.microsoft.com/office/drawing/2014/main" id="{590097EB-B284-4789-A613-7729B618E298}"/>
                </a:ext>
              </a:extLst>
            </p:cNvPr>
            <p:cNvSpPr/>
            <p:nvPr/>
          </p:nvSpPr>
          <p:spPr>
            <a:xfrm>
              <a:off x="9511795" y="5690046"/>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endParaRPr lang="en-US" sz="1500">
                <a:solidFill>
                  <a:srgbClr val="FFFFFF"/>
                </a:solidFill>
                <a:latin typeface="Trebuchet MS"/>
              </a:endParaRPr>
            </a:p>
          </p:txBody>
        </p:sp>
        <p:sp>
          <p:nvSpPr>
            <p:cNvPr id="135" name="TextBox 134">
              <a:extLst>
                <a:ext uri="{FF2B5EF4-FFF2-40B4-BE49-F238E27FC236}">
                  <a16:creationId xmlns:a16="http://schemas.microsoft.com/office/drawing/2014/main" id="{79434BE4-A7C9-4C22-99BD-39C007477FB8}"/>
                </a:ext>
              </a:extLst>
            </p:cNvPr>
            <p:cNvSpPr txBox="1"/>
            <p:nvPr/>
          </p:nvSpPr>
          <p:spPr>
            <a:xfrm>
              <a:off x="9462550" y="5927442"/>
              <a:ext cx="373135" cy="396861"/>
            </a:xfrm>
            <a:prstGeom prst="rect">
              <a:avLst/>
            </a:prstGeom>
            <a:noFill/>
          </p:spPr>
          <p:txBody>
            <a:bodyPr wrap="square" rtlCol="0">
              <a:spAutoFit/>
            </a:bodyPr>
            <a:lstStyle/>
            <a:p>
              <a:pPr defTabSz="381008">
                <a:defRPr/>
              </a:pPr>
              <a:r>
                <a:rPr lang="en-US" sz="667" dirty="0"/>
                <a:t>cat</a:t>
              </a:r>
            </a:p>
          </p:txBody>
        </p:sp>
        <p:sp>
          <p:nvSpPr>
            <p:cNvPr id="136" name="Oval 135">
              <a:extLst>
                <a:ext uri="{FF2B5EF4-FFF2-40B4-BE49-F238E27FC236}">
                  <a16:creationId xmlns:a16="http://schemas.microsoft.com/office/drawing/2014/main" id="{DD0EABFB-5C67-4215-B6B8-A319AB9B5225}"/>
                </a:ext>
              </a:extLst>
            </p:cNvPr>
            <p:cNvSpPr/>
            <p:nvPr/>
          </p:nvSpPr>
          <p:spPr>
            <a:xfrm>
              <a:off x="9511795" y="5208140"/>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r>
                <a:rPr lang="en-US" sz="1500" dirty="0">
                  <a:solidFill>
                    <a:srgbClr val="FFFFFF"/>
                  </a:solidFill>
                  <a:latin typeface="Trebuchet MS"/>
                </a:rPr>
                <a:t>E</a:t>
              </a:r>
            </a:p>
          </p:txBody>
        </p:sp>
        <p:cxnSp>
          <p:nvCxnSpPr>
            <p:cNvPr id="137" name="Straight Arrow Connector 136">
              <a:extLst>
                <a:ext uri="{FF2B5EF4-FFF2-40B4-BE49-F238E27FC236}">
                  <a16:creationId xmlns:a16="http://schemas.microsoft.com/office/drawing/2014/main" id="{5A95B2A3-1FE4-4D8B-B0A7-F6FCEAD7F338}"/>
                </a:ext>
              </a:extLst>
            </p:cNvPr>
            <p:cNvCxnSpPr>
              <a:cxnSpLocks/>
              <a:stCxn id="136" idx="0"/>
              <a:endCxn id="144" idx="4"/>
            </p:cNvCxnSpPr>
            <p:nvPr/>
          </p:nvCxnSpPr>
          <p:spPr>
            <a:xfrm flipV="1">
              <a:off x="9649117" y="4826330"/>
              <a:ext cx="4767" cy="381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0194B2F6-753C-49BB-8CB0-67D78D2FB165}"/>
                </a:ext>
              </a:extLst>
            </p:cNvPr>
            <p:cNvSpPr/>
            <p:nvPr/>
          </p:nvSpPr>
          <p:spPr>
            <a:xfrm>
              <a:off x="9511794" y="4050720"/>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381008">
                <a:defRPr/>
              </a:pPr>
              <a:endParaRPr lang="en-US" sz="1500">
                <a:solidFill>
                  <a:srgbClr val="FFFFFF"/>
                </a:solidFill>
                <a:latin typeface="Trebuchet MS"/>
              </a:endParaRPr>
            </a:p>
          </p:txBody>
        </p:sp>
        <p:cxnSp>
          <p:nvCxnSpPr>
            <p:cNvPr id="139" name="Straight Arrow Connector 138">
              <a:extLst>
                <a:ext uri="{FF2B5EF4-FFF2-40B4-BE49-F238E27FC236}">
                  <a16:creationId xmlns:a16="http://schemas.microsoft.com/office/drawing/2014/main" id="{D77C4E26-2C19-44AB-9548-D977F7434AE3}"/>
                </a:ext>
              </a:extLst>
            </p:cNvPr>
            <p:cNvCxnSpPr>
              <a:stCxn id="134" idx="0"/>
              <a:endCxn id="136" idx="4"/>
            </p:cNvCxnSpPr>
            <p:nvPr/>
          </p:nvCxnSpPr>
          <p:spPr>
            <a:xfrm flipV="1">
              <a:off x="9649117" y="5476321"/>
              <a:ext cx="0" cy="213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0452FF70-6D0A-4125-9809-76B900F883B9}"/>
                </a:ext>
              </a:extLst>
            </p:cNvPr>
            <p:cNvSpPr txBox="1"/>
            <p:nvPr/>
          </p:nvSpPr>
          <p:spPr>
            <a:xfrm>
              <a:off x="9484283" y="3828497"/>
              <a:ext cx="443887" cy="259987"/>
            </a:xfrm>
            <a:prstGeom prst="rect">
              <a:avLst/>
            </a:prstGeom>
            <a:noFill/>
          </p:spPr>
          <p:txBody>
            <a:bodyPr wrap="square" rtlCol="0">
              <a:spAutoFit/>
            </a:bodyPr>
            <a:lstStyle/>
            <a:p>
              <a:pPr defTabSz="381008">
                <a:defRPr/>
              </a:pPr>
              <a:r>
                <a:rPr lang="en-US" sz="667" dirty="0"/>
                <a:t>on</a:t>
              </a:r>
            </a:p>
          </p:txBody>
        </p:sp>
        <p:sp>
          <p:nvSpPr>
            <p:cNvPr id="141" name="Oval 140">
              <a:extLst>
                <a:ext uri="{FF2B5EF4-FFF2-40B4-BE49-F238E27FC236}">
                  <a16:creationId xmlns:a16="http://schemas.microsoft.com/office/drawing/2014/main" id="{AD0F0223-B7A4-495A-85A9-A40F76C11718}"/>
                </a:ext>
              </a:extLst>
            </p:cNvPr>
            <p:cNvSpPr/>
            <p:nvPr/>
          </p:nvSpPr>
          <p:spPr>
            <a:xfrm>
              <a:off x="7681793" y="4545055"/>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381008">
                <a:defRPr/>
              </a:pPr>
              <a:endParaRPr lang="en-US" sz="1500">
                <a:solidFill>
                  <a:srgbClr val="FFFFFF"/>
                </a:solidFill>
                <a:latin typeface="Trebuchet MS"/>
              </a:endParaRPr>
            </a:p>
          </p:txBody>
        </p:sp>
        <p:sp>
          <p:nvSpPr>
            <p:cNvPr id="142" name="Oval 141">
              <a:extLst>
                <a:ext uri="{FF2B5EF4-FFF2-40B4-BE49-F238E27FC236}">
                  <a16:creationId xmlns:a16="http://schemas.microsoft.com/office/drawing/2014/main" id="{5F319D67-0EA8-43A6-A37A-5E3C3EE99604}"/>
                </a:ext>
              </a:extLst>
            </p:cNvPr>
            <p:cNvSpPr/>
            <p:nvPr/>
          </p:nvSpPr>
          <p:spPr>
            <a:xfrm>
              <a:off x="8309256" y="4565291"/>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381008">
                <a:defRPr/>
              </a:pPr>
              <a:endParaRPr lang="en-US" sz="1500">
                <a:solidFill>
                  <a:srgbClr val="FFFFFF"/>
                </a:solidFill>
                <a:latin typeface="Trebuchet MS"/>
              </a:endParaRPr>
            </a:p>
          </p:txBody>
        </p:sp>
        <p:sp>
          <p:nvSpPr>
            <p:cNvPr id="143" name="Oval 142">
              <a:extLst>
                <a:ext uri="{FF2B5EF4-FFF2-40B4-BE49-F238E27FC236}">
                  <a16:creationId xmlns:a16="http://schemas.microsoft.com/office/drawing/2014/main" id="{CE83079A-A848-48F4-B753-78DED5F843EF}"/>
                </a:ext>
              </a:extLst>
            </p:cNvPr>
            <p:cNvSpPr/>
            <p:nvPr/>
          </p:nvSpPr>
          <p:spPr>
            <a:xfrm>
              <a:off x="8895051" y="4568863"/>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381008">
                <a:defRPr/>
              </a:pPr>
              <a:endParaRPr lang="en-US" sz="1500">
                <a:solidFill>
                  <a:srgbClr val="FFFFFF"/>
                </a:solidFill>
                <a:latin typeface="Trebuchet MS"/>
              </a:endParaRPr>
            </a:p>
          </p:txBody>
        </p:sp>
        <p:sp>
          <p:nvSpPr>
            <p:cNvPr id="144" name="Oval 143">
              <a:extLst>
                <a:ext uri="{FF2B5EF4-FFF2-40B4-BE49-F238E27FC236}">
                  <a16:creationId xmlns:a16="http://schemas.microsoft.com/office/drawing/2014/main" id="{432EF64F-26F2-4C54-BEE5-D1B46C512B75}"/>
                </a:ext>
              </a:extLst>
            </p:cNvPr>
            <p:cNvSpPr/>
            <p:nvPr/>
          </p:nvSpPr>
          <p:spPr>
            <a:xfrm>
              <a:off x="9516562" y="4558149"/>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381008">
                <a:defRPr/>
              </a:pPr>
              <a:endParaRPr lang="en-US" sz="1500">
                <a:solidFill>
                  <a:srgbClr val="FFFFFF"/>
                </a:solidFill>
                <a:latin typeface="Trebuchet MS"/>
              </a:endParaRPr>
            </a:p>
          </p:txBody>
        </p:sp>
        <p:cxnSp>
          <p:nvCxnSpPr>
            <p:cNvPr id="145" name="Straight Arrow Connector 144">
              <a:extLst>
                <a:ext uri="{FF2B5EF4-FFF2-40B4-BE49-F238E27FC236}">
                  <a16:creationId xmlns:a16="http://schemas.microsoft.com/office/drawing/2014/main" id="{C09A78CC-83E5-4F71-81D4-2C26E5F6E6DC}"/>
                </a:ext>
              </a:extLst>
            </p:cNvPr>
            <p:cNvCxnSpPr>
              <a:stCxn id="141" idx="0"/>
              <a:endCxn id="117" idx="4"/>
            </p:cNvCxnSpPr>
            <p:nvPr/>
          </p:nvCxnSpPr>
          <p:spPr>
            <a:xfrm flipH="1" flipV="1">
              <a:off x="7814500" y="4313959"/>
              <a:ext cx="4615" cy="231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294D040B-D4B6-461F-9593-D0432AFE0335}"/>
                </a:ext>
              </a:extLst>
            </p:cNvPr>
            <p:cNvCxnSpPr/>
            <p:nvPr/>
          </p:nvCxnSpPr>
          <p:spPr>
            <a:xfrm flipH="1" flipV="1">
              <a:off x="8431526" y="4315334"/>
              <a:ext cx="4615" cy="231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339A7942-AB10-4E94-91D8-956EBEAE2A6E}"/>
                </a:ext>
              </a:extLst>
            </p:cNvPr>
            <p:cNvCxnSpPr/>
            <p:nvPr/>
          </p:nvCxnSpPr>
          <p:spPr>
            <a:xfrm flipH="1" flipV="1">
              <a:off x="9030390" y="4328519"/>
              <a:ext cx="4615" cy="231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FCF8D518-F960-48C6-A353-BCA52DB535A2}"/>
                </a:ext>
              </a:extLst>
            </p:cNvPr>
            <p:cNvCxnSpPr/>
            <p:nvPr/>
          </p:nvCxnSpPr>
          <p:spPr>
            <a:xfrm flipH="1" flipV="1">
              <a:off x="9644500" y="4322755"/>
              <a:ext cx="4615" cy="231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511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6" grpId="0"/>
      <p:bldP spid="77" grpId="0"/>
      <p:bldP spid="104" grpId="0"/>
      <p:bldP spid="105" grpId="0"/>
      <p:bldP spid="106" grpId="0"/>
      <p:bldP spid="107" grpId="0"/>
      <p:bldP spid="108" grpId="0"/>
      <p:bldP spid="109" grpId="0"/>
      <p:bldP spid="110" grpId="0"/>
      <p:bldP spid="1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Glove</a:t>
            </a:r>
          </a:p>
        </p:txBody>
      </p:sp>
      <p:sp>
        <p:nvSpPr>
          <p:cNvPr id="3" name="Content Placeholder 2">
            <a:extLst>
              <a:ext uri="{FF2B5EF4-FFF2-40B4-BE49-F238E27FC236}">
                <a16:creationId xmlns:a16="http://schemas.microsoft.com/office/drawing/2014/main" id="{FECF1B97-5E23-477E-B002-18F1AD278CB0}"/>
              </a:ext>
            </a:extLst>
          </p:cNvPr>
          <p:cNvSpPr>
            <a:spLocks noGrp="1"/>
          </p:cNvSpPr>
          <p:nvPr>
            <p:ph idx="1"/>
          </p:nvPr>
        </p:nvSpPr>
        <p:spPr>
          <a:xfrm>
            <a:off x="426720" y="1684598"/>
            <a:ext cx="8290560" cy="3099104"/>
          </a:xfrm>
        </p:spPr>
        <p:txBody>
          <a:bodyPr/>
          <a:lstStyle/>
          <a:p>
            <a:pPr marL="0" indent="0" algn="ctr">
              <a:buNone/>
            </a:pPr>
            <a:r>
              <a:rPr lang="en-GB" sz="1600" dirty="0"/>
              <a:t>To learn vectors for words such that their dot product is proportional to their probability of co-</a:t>
            </a:r>
            <a:r>
              <a:rPr lang="en-GB" sz="1600" dirty="0" err="1"/>
              <a:t>occurence</a:t>
            </a:r>
            <a:endParaRPr lang="en-US" sz="1600" dirty="0"/>
          </a:p>
        </p:txBody>
      </p:sp>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sz="2400" dirty="0"/>
              <a:t>The objective</a:t>
            </a:r>
            <a:endParaRPr lang="en-US" sz="2400" dirty="0"/>
          </a:p>
        </p:txBody>
      </p:sp>
      <p:sp>
        <p:nvSpPr>
          <p:cNvPr id="12" name="TextBox 11">
            <a:extLst>
              <a:ext uri="{FF2B5EF4-FFF2-40B4-BE49-F238E27FC236}">
                <a16:creationId xmlns:a16="http://schemas.microsoft.com/office/drawing/2014/main" id="{A091C10D-5F13-47CC-8550-0D4F7FB0FAA1}"/>
              </a:ext>
            </a:extLst>
          </p:cNvPr>
          <p:cNvSpPr txBox="1"/>
          <p:nvPr/>
        </p:nvSpPr>
        <p:spPr>
          <a:xfrm>
            <a:off x="415290" y="4236719"/>
            <a:ext cx="7890533" cy="73866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rgbClr val="222222"/>
                </a:solidFill>
                <a:latin typeface="Arial" panose="020B0604020202020204" pitchFamily="34" charset="0"/>
              </a:rPr>
              <a:t>Pennington, J., </a:t>
            </a:r>
            <a:r>
              <a:rPr lang="en-US" dirty="0" err="1">
                <a:solidFill>
                  <a:srgbClr val="222222"/>
                </a:solidFill>
                <a:latin typeface="Arial" panose="020B0604020202020204" pitchFamily="34" charset="0"/>
              </a:rPr>
              <a:t>Socher</a:t>
            </a:r>
            <a:r>
              <a:rPr lang="en-US" dirty="0">
                <a:solidFill>
                  <a:srgbClr val="222222"/>
                </a:solidFill>
                <a:latin typeface="Arial" panose="020B0604020202020204" pitchFamily="34" charset="0"/>
              </a:rPr>
              <a:t>, R., &amp; Manning, C. D. (2014, October). Glove: Global vectors for word representation. In </a:t>
            </a:r>
            <a:r>
              <a:rPr lang="en-US" i="1" dirty="0">
                <a:solidFill>
                  <a:srgbClr val="222222"/>
                </a:solidFill>
                <a:latin typeface="Arial" panose="020B0604020202020204" pitchFamily="34" charset="0"/>
              </a:rPr>
              <a:t>Proceedings of the 2014 conference on empirical methods in natural language processing (EMNLP)</a:t>
            </a:r>
            <a:r>
              <a:rPr lang="en-US" dirty="0">
                <a:solidFill>
                  <a:srgbClr val="222222"/>
                </a:solidFill>
                <a:latin typeface="Arial" panose="020B0604020202020204" pitchFamily="34" charset="0"/>
              </a:rPr>
              <a:t> (pp. 1532-1543).</a:t>
            </a:r>
            <a:endParaRPr lang="en-US" dirty="0"/>
          </a:p>
        </p:txBody>
      </p:sp>
      <p:pic>
        <p:nvPicPr>
          <p:cNvPr id="7" name="Picture 6">
            <a:extLst>
              <a:ext uri="{FF2B5EF4-FFF2-40B4-BE49-F238E27FC236}">
                <a16:creationId xmlns:a16="http://schemas.microsoft.com/office/drawing/2014/main" id="{2286CED6-A122-4C9A-8F55-C586836855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94576" y="2571751"/>
            <a:ext cx="5837617" cy="1310856"/>
          </a:xfrm>
          <a:prstGeom prst="rect">
            <a:avLst/>
          </a:prstGeom>
        </p:spPr>
      </p:pic>
    </p:spTree>
    <p:extLst>
      <p:ext uri="{BB962C8B-B14F-4D97-AF65-F5344CB8AC3E}">
        <p14:creationId xmlns:p14="http://schemas.microsoft.com/office/powerpoint/2010/main" val="368185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Glove</a:t>
            </a:r>
          </a:p>
        </p:txBody>
      </p:sp>
      <p:pic>
        <p:nvPicPr>
          <p:cNvPr id="5" name="Content Placeholder 4">
            <a:extLst>
              <a:ext uri="{FF2B5EF4-FFF2-40B4-BE49-F238E27FC236}">
                <a16:creationId xmlns:a16="http://schemas.microsoft.com/office/drawing/2014/main" id="{B6CA4672-08B6-484D-9F8C-FFCEC8516A21}"/>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462311" y="1684074"/>
            <a:ext cx="6219379" cy="3099594"/>
          </a:xfrm>
          <a:prstGeom prst="rect">
            <a:avLst/>
          </a:prstGeom>
        </p:spPr>
      </p:pic>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dirty="0"/>
              <a:t>The objective</a:t>
            </a:r>
            <a:endParaRPr lang="en-US" dirty="0"/>
          </a:p>
        </p:txBody>
      </p:sp>
      <p:sp>
        <p:nvSpPr>
          <p:cNvPr id="12" name="TextBox 11">
            <a:extLst>
              <a:ext uri="{FF2B5EF4-FFF2-40B4-BE49-F238E27FC236}">
                <a16:creationId xmlns:a16="http://schemas.microsoft.com/office/drawing/2014/main" id="{A091C10D-5F13-47CC-8550-0D4F7FB0FAA1}"/>
              </a:ext>
            </a:extLst>
          </p:cNvPr>
          <p:cNvSpPr txBox="1"/>
          <p:nvPr/>
        </p:nvSpPr>
        <p:spPr>
          <a:xfrm>
            <a:off x="1" y="4783702"/>
            <a:ext cx="7890533" cy="3742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a:solidFill>
                  <a:srgbClr val="222222"/>
                </a:solidFill>
                <a:latin typeface="Arial" panose="020B0604020202020204" pitchFamily="34" charset="0"/>
              </a:rPr>
              <a:t>Pennington, J., </a:t>
            </a:r>
            <a:r>
              <a:rPr lang="en-US" sz="916" dirty="0" err="1">
                <a:solidFill>
                  <a:srgbClr val="222222"/>
                </a:solidFill>
                <a:latin typeface="Arial" panose="020B0604020202020204" pitchFamily="34" charset="0"/>
              </a:rPr>
              <a:t>Socher</a:t>
            </a:r>
            <a:r>
              <a:rPr lang="en-US" sz="916" dirty="0">
                <a:solidFill>
                  <a:srgbClr val="222222"/>
                </a:solidFill>
                <a:latin typeface="Arial" panose="020B0604020202020204" pitchFamily="34" charset="0"/>
              </a:rPr>
              <a:t>, R., &amp; Manning, C. D. (2014, October). Glove: Global vectors for word representation. In </a:t>
            </a:r>
            <a:r>
              <a:rPr lang="en-US" sz="916" i="1" dirty="0">
                <a:solidFill>
                  <a:srgbClr val="222222"/>
                </a:solidFill>
                <a:latin typeface="Arial" panose="020B0604020202020204" pitchFamily="34" charset="0"/>
              </a:rPr>
              <a:t>Proceedings of the 2014 conference on empirical methods in natural language processing (EMNLP)</a:t>
            </a:r>
            <a:r>
              <a:rPr lang="en-US" sz="916" dirty="0">
                <a:solidFill>
                  <a:srgbClr val="222222"/>
                </a:solidFill>
                <a:latin typeface="Arial" panose="020B0604020202020204" pitchFamily="34" charset="0"/>
              </a:rPr>
              <a:t> (pp. 1532-1543).</a:t>
            </a:r>
            <a:endParaRPr lang="en-US" sz="916" dirty="0"/>
          </a:p>
        </p:txBody>
      </p:sp>
    </p:spTree>
    <p:extLst>
      <p:ext uri="{BB962C8B-B14F-4D97-AF65-F5344CB8AC3E}">
        <p14:creationId xmlns:p14="http://schemas.microsoft.com/office/powerpoint/2010/main" val="170319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Glove</a:t>
            </a:r>
          </a:p>
        </p:txBody>
      </p:sp>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dirty="0"/>
              <a:t>Properties</a:t>
            </a:r>
            <a:endParaRPr lang="en-US" dirty="0"/>
          </a:p>
        </p:txBody>
      </p:sp>
      <p:pic>
        <p:nvPicPr>
          <p:cNvPr id="1026" name="Picture 2">
            <a:extLst>
              <a:ext uri="{FF2B5EF4-FFF2-40B4-BE49-F238E27FC236}">
                <a16:creationId xmlns:a16="http://schemas.microsoft.com/office/drawing/2014/main" id="{658B588C-80BE-43F7-B01B-AE9A83388BB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0555" y="1357670"/>
            <a:ext cx="3618688" cy="28116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A51AEB4-F051-4A17-B28F-4C9D87E0570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56200" y="1399223"/>
            <a:ext cx="3628090" cy="28116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DBA236-B7CD-4A31-A7D3-464FE66FBC8A}"/>
              </a:ext>
            </a:extLst>
          </p:cNvPr>
          <p:cNvSpPr txBox="1"/>
          <p:nvPr/>
        </p:nvSpPr>
        <p:spPr>
          <a:xfrm>
            <a:off x="1" y="4783702"/>
            <a:ext cx="7890533" cy="3742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a:solidFill>
                  <a:srgbClr val="222222"/>
                </a:solidFill>
                <a:latin typeface="Arial" panose="020B0604020202020204" pitchFamily="34" charset="0"/>
              </a:rPr>
              <a:t>Pennington, J., </a:t>
            </a:r>
            <a:r>
              <a:rPr lang="en-US" sz="916" dirty="0" err="1">
                <a:solidFill>
                  <a:srgbClr val="222222"/>
                </a:solidFill>
                <a:latin typeface="Arial" panose="020B0604020202020204" pitchFamily="34" charset="0"/>
              </a:rPr>
              <a:t>Socher</a:t>
            </a:r>
            <a:r>
              <a:rPr lang="en-US" sz="916" dirty="0">
                <a:solidFill>
                  <a:srgbClr val="222222"/>
                </a:solidFill>
                <a:latin typeface="Arial" panose="020B0604020202020204" pitchFamily="34" charset="0"/>
              </a:rPr>
              <a:t>, R., &amp; Manning, C. D. (2014, October). Glove: Global vectors for word representation. In </a:t>
            </a:r>
            <a:r>
              <a:rPr lang="en-US" sz="916" i="1" dirty="0">
                <a:solidFill>
                  <a:srgbClr val="222222"/>
                </a:solidFill>
                <a:latin typeface="Arial" panose="020B0604020202020204" pitchFamily="34" charset="0"/>
              </a:rPr>
              <a:t>Proceedings of the 2014 conference on empirical methods in natural language processing (EMNLP)</a:t>
            </a:r>
            <a:r>
              <a:rPr lang="en-US" sz="916" dirty="0">
                <a:solidFill>
                  <a:srgbClr val="222222"/>
                </a:solidFill>
                <a:latin typeface="Arial" panose="020B0604020202020204" pitchFamily="34" charset="0"/>
              </a:rPr>
              <a:t> (pp. 1532-1543).</a:t>
            </a:r>
            <a:endParaRPr lang="en-US" sz="916" dirty="0"/>
          </a:p>
        </p:txBody>
      </p:sp>
      <p:sp>
        <p:nvSpPr>
          <p:cNvPr id="10" name="TextBox 9">
            <a:extLst>
              <a:ext uri="{FF2B5EF4-FFF2-40B4-BE49-F238E27FC236}">
                <a16:creationId xmlns:a16="http://schemas.microsoft.com/office/drawing/2014/main" id="{41141753-A3D7-4D11-962B-B207E1AE75BC}"/>
              </a:ext>
            </a:extLst>
          </p:cNvPr>
          <p:cNvSpPr txBox="1"/>
          <p:nvPr/>
        </p:nvSpPr>
        <p:spPr>
          <a:xfrm>
            <a:off x="1139852" y="4158070"/>
            <a:ext cx="1661032"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000" dirty="0">
                <a:solidFill>
                  <a:schemeClr val="bg1"/>
                </a:solidFill>
              </a:rPr>
              <a:t>Comparative - Superlative</a:t>
            </a:r>
            <a:endParaRPr lang="en-US" sz="1000" dirty="0">
              <a:solidFill>
                <a:schemeClr val="bg1"/>
              </a:solidFill>
            </a:endParaRPr>
          </a:p>
        </p:txBody>
      </p:sp>
      <p:sp>
        <p:nvSpPr>
          <p:cNvPr id="11" name="TextBox 10">
            <a:extLst>
              <a:ext uri="{FF2B5EF4-FFF2-40B4-BE49-F238E27FC236}">
                <a16:creationId xmlns:a16="http://schemas.microsoft.com/office/drawing/2014/main" id="{92297807-4A01-4AB6-98C5-134935718E9A}"/>
              </a:ext>
            </a:extLst>
          </p:cNvPr>
          <p:cNvSpPr txBox="1"/>
          <p:nvPr/>
        </p:nvSpPr>
        <p:spPr>
          <a:xfrm>
            <a:off x="6339201" y="4207767"/>
            <a:ext cx="987771"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000" dirty="0">
                <a:solidFill>
                  <a:schemeClr val="bg1"/>
                </a:solidFill>
              </a:rPr>
              <a:t>Man - Woman</a:t>
            </a:r>
            <a:endParaRPr lang="en-US" sz="1000" dirty="0">
              <a:solidFill>
                <a:schemeClr val="bg1"/>
              </a:solidFill>
            </a:endParaRPr>
          </a:p>
        </p:txBody>
      </p:sp>
    </p:spTree>
    <p:extLst>
      <p:ext uri="{BB962C8B-B14F-4D97-AF65-F5344CB8AC3E}">
        <p14:creationId xmlns:p14="http://schemas.microsoft.com/office/powerpoint/2010/main" val="268050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Glove</a:t>
            </a:r>
          </a:p>
        </p:txBody>
      </p:sp>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dirty="0"/>
              <a:t>Not a distant past</a:t>
            </a:r>
            <a:endParaRPr lang="en-US" dirty="0"/>
          </a:p>
        </p:txBody>
      </p:sp>
      <p:sp>
        <p:nvSpPr>
          <p:cNvPr id="8" name="TextBox 7">
            <a:extLst>
              <a:ext uri="{FF2B5EF4-FFF2-40B4-BE49-F238E27FC236}">
                <a16:creationId xmlns:a16="http://schemas.microsoft.com/office/drawing/2014/main" id="{26DBA236-B7CD-4A31-A7D3-464FE66FBC8A}"/>
              </a:ext>
            </a:extLst>
          </p:cNvPr>
          <p:cNvSpPr txBox="1"/>
          <p:nvPr/>
        </p:nvSpPr>
        <p:spPr>
          <a:xfrm>
            <a:off x="806490" y="2352875"/>
            <a:ext cx="7890533" cy="3742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a:solidFill>
                  <a:srgbClr val="222222"/>
                </a:solidFill>
                <a:latin typeface="Arial" panose="020B0604020202020204" pitchFamily="34" charset="0"/>
              </a:rPr>
              <a:t>Pennington, J., </a:t>
            </a:r>
            <a:r>
              <a:rPr lang="en-US" sz="916" dirty="0" err="1">
                <a:solidFill>
                  <a:srgbClr val="222222"/>
                </a:solidFill>
                <a:latin typeface="Arial" panose="020B0604020202020204" pitchFamily="34" charset="0"/>
              </a:rPr>
              <a:t>Socher</a:t>
            </a:r>
            <a:r>
              <a:rPr lang="en-US" sz="916" dirty="0">
                <a:solidFill>
                  <a:srgbClr val="222222"/>
                </a:solidFill>
                <a:latin typeface="Arial" panose="020B0604020202020204" pitchFamily="34" charset="0"/>
              </a:rPr>
              <a:t>, R., &amp; Manning, C. D. (2014, October). Glove: Global vectors for word representation. In </a:t>
            </a:r>
            <a:r>
              <a:rPr lang="en-US" sz="916" i="1" dirty="0">
                <a:solidFill>
                  <a:srgbClr val="222222"/>
                </a:solidFill>
                <a:latin typeface="Arial" panose="020B0604020202020204" pitchFamily="34" charset="0"/>
              </a:rPr>
              <a:t>Proceedings of the 2014 conference on empirical methods in natural language processing (EMNLP)</a:t>
            </a:r>
            <a:r>
              <a:rPr lang="en-US" sz="916" dirty="0">
                <a:solidFill>
                  <a:srgbClr val="222222"/>
                </a:solidFill>
                <a:latin typeface="Arial" panose="020B0604020202020204" pitchFamily="34" charset="0"/>
              </a:rPr>
              <a:t> (pp. 1532-1543).</a:t>
            </a:r>
            <a:endParaRPr lang="en-US" sz="916" dirty="0"/>
          </a:p>
        </p:txBody>
      </p:sp>
      <p:sp>
        <p:nvSpPr>
          <p:cNvPr id="3" name="Arrow: Down 2">
            <a:extLst>
              <a:ext uri="{FF2B5EF4-FFF2-40B4-BE49-F238E27FC236}">
                <a16:creationId xmlns:a16="http://schemas.microsoft.com/office/drawing/2014/main" id="{6B9E8870-C0E5-43FF-A117-EE3292030CB5}"/>
              </a:ext>
            </a:extLst>
          </p:cNvPr>
          <p:cNvSpPr/>
          <p:nvPr/>
        </p:nvSpPr>
        <p:spPr>
          <a:xfrm rot="19425238">
            <a:off x="3101008" y="1990602"/>
            <a:ext cx="201623" cy="335091"/>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Tree>
    <p:extLst>
      <p:ext uri="{BB962C8B-B14F-4D97-AF65-F5344CB8AC3E}">
        <p14:creationId xmlns:p14="http://schemas.microsoft.com/office/powerpoint/2010/main" val="323068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Using the embeddings</a:t>
            </a:r>
            <a:endParaRPr lang="en-US" dirty="0">
              <a:latin typeface="Trebuchet MS"/>
            </a:endParaRPr>
          </a:p>
        </p:txBody>
      </p:sp>
    </p:spTree>
    <p:extLst>
      <p:ext uri="{BB962C8B-B14F-4D97-AF65-F5344CB8AC3E}">
        <p14:creationId xmlns:p14="http://schemas.microsoft.com/office/powerpoint/2010/main" val="13088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108211" y="1681812"/>
            <a:ext cx="8661553" cy="2286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2" name="Title 1"/>
          <p:cNvSpPr>
            <a:spLocks noGrp="1"/>
          </p:cNvSpPr>
          <p:nvPr>
            <p:ph type="title"/>
          </p:nvPr>
        </p:nvSpPr>
        <p:spPr/>
        <p:txBody>
          <a:bodyPr/>
          <a:lstStyle/>
          <a:p>
            <a:r>
              <a:rPr lang="en-US" dirty="0"/>
              <a:t>THE Approach to NLP</a:t>
            </a:r>
          </a:p>
        </p:txBody>
      </p:sp>
      <p:sp>
        <p:nvSpPr>
          <p:cNvPr id="10" name="Text Placeholder 9"/>
          <p:cNvSpPr>
            <a:spLocks noGrp="1"/>
          </p:cNvSpPr>
          <p:nvPr>
            <p:ph type="body" sz="quarter" idx="10"/>
          </p:nvPr>
        </p:nvSpPr>
        <p:spPr/>
        <p:txBody>
          <a:bodyPr/>
          <a:lstStyle/>
          <a:p>
            <a:r>
              <a:rPr lang="en-GB" dirty="0"/>
              <a:t>Unsupervised feature representation + Machine Learning models</a:t>
            </a:r>
            <a:endParaRPr lang="en-US" dirty="0"/>
          </a:p>
        </p:txBody>
      </p:sp>
      <p:sp>
        <p:nvSpPr>
          <p:cNvPr id="5" name="Rectangle 4">
            <a:extLst>
              <a:ext uri="{FF2B5EF4-FFF2-40B4-BE49-F238E27FC236}">
                <a16:creationId xmlns:a16="http://schemas.microsoft.com/office/drawing/2014/main" id="{6A20E1A3-ED34-48DC-8208-491ECBEAFA4A}"/>
              </a:ext>
            </a:extLst>
          </p:cNvPr>
          <p:cNvSpPr/>
          <p:nvPr/>
        </p:nvSpPr>
        <p:spPr>
          <a:xfrm>
            <a:off x="6876826" y="2416751"/>
            <a:ext cx="1154272" cy="9378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Machine Learning Algorithm</a:t>
            </a:r>
            <a:endParaRPr lang="en-US" sz="700" dirty="0"/>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flipV="1">
            <a:off x="547915" y="2885678"/>
            <a:ext cx="313281" cy="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188521" y="2791037"/>
            <a:ext cx="359394" cy="1892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700" dirty="0">
                <a:solidFill>
                  <a:schemeClr val="bg1"/>
                </a:solidFill>
              </a:rPr>
              <a:t>Text</a:t>
            </a:r>
            <a:endParaRPr lang="en-US" sz="700" dirty="0">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2071750" y="2530392"/>
            <a:ext cx="1025848" cy="7105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16" dirty="0"/>
              <a:t>Text Representation</a:t>
            </a:r>
            <a:endParaRPr lang="en-US" sz="916" dirty="0"/>
          </a:p>
        </p:txBody>
      </p:sp>
      <p:sp>
        <p:nvSpPr>
          <p:cNvPr id="11" name="Rectangle 10">
            <a:extLst>
              <a:ext uri="{FF2B5EF4-FFF2-40B4-BE49-F238E27FC236}">
                <a16:creationId xmlns:a16="http://schemas.microsoft.com/office/drawing/2014/main" id="{A7FCF2A6-6933-4F6D-84FA-4CECD7C258E8}"/>
              </a:ext>
            </a:extLst>
          </p:cNvPr>
          <p:cNvSpPr/>
          <p:nvPr/>
        </p:nvSpPr>
        <p:spPr>
          <a:xfrm>
            <a:off x="866091" y="2530393"/>
            <a:ext cx="1030237" cy="7105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16" dirty="0"/>
              <a:t>Text Pre-processing</a:t>
            </a:r>
            <a:endParaRPr lang="en-US" sz="916" dirty="0"/>
          </a:p>
        </p:txBody>
      </p:sp>
      <p:sp>
        <p:nvSpPr>
          <p:cNvPr id="15" name="Rectangle 14">
            <a:extLst>
              <a:ext uri="{FF2B5EF4-FFF2-40B4-BE49-F238E27FC236}">
                <a16:creationId xmlns:a16="http://schemas.microsoft.com/office/drawing/2014/main" id="{5A6E7B7C-43E4-42F1-9716-DCCA4D5F22A8}"/>
              </a:ext>
            </a:extLst>
          </p:cNvPr>
          <p:cNvSpPr/>
          <p:nvPr/>
        </p:nvSpPr>
        <p:spPr>
          <a:xfrm>
            <a:off x="3273019" y="2530392"/>
            <a:ext cx="1025848" cy="7105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16" dirty="0"/>
              <a:t>Reweighting</a:t>
            </a:r>
            <a:endParaRPr lang="en-US" sz="916" dirty="0"/>
          </a:p>
        </p:txBody>
      </p:sp>
      <p:sp>
        <p:nvSpPr>
          <p:cNvPr id="16" name="Rectangle 15">
            <a:extLst>
              <a:ext uri="{FF2B5EF4-FFF2-40B4-BE49-F238E27FC236}">
                <a16:creationId xmlns:a16="http://schemas.microsoft.com/office/drawing/2014/main" id="{BC8D89D7-787D-48C3-81BD-2BA0C95C0C8E}"/>
              </a:ext>
            </a:extLst>
          </p:cNvPr>
          <p:cNvSpPr/>
          <p:nvPr/>
        </p:nvSpPr>
        <p:spPr>
          <a:xfrm>
            <a:off x="4474288" y="2530392"/>
            <a:ext cx="1025848" cy="7105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16" dirty="0"/>
              <a:t>Dimensionality Reduction</a:t>
            </a:r>
            <a:endParaRPr lang="en-US" sz="916" dirty="0"/>
          </a:p>
        </p:txBody>
      </p:sp>
      <p:sp>
        <p:nvSpPr>
          <p:cNvPr id="17" name="Rectangle 16">
            <a:extLst>
              <a:ext uri="{FF2B5EF4-FFF2-40B4-BE49-F238E27FC236}">
                <a16:creationId xmlns:a16="http://schemas.microsoft.com/office/drawing/2014/main" id="{0ABAD401-780A-4120-A23E-B8C00AACDE83}"/>
              </a:ext>
            </a:extLst>
          </p:cNvPr>
          <p:cNvSpPr/>
          <p:nvPr/>
        </p:nvSpPr>
        <p:spPr>
          <a:xfrm>
            <a:off x="5675557" y="2530391"/>
            <a:ext cx="1025848" cy="7105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16" dirty="0"/>
              <a:t>Vector Comparison</a:t>
            </a:r>
            <a:endParaRPr lang="en-US" sz="916" dirty="0"/>
          </a:p>
        </p:txBody>
      </p:sp>
      <p:sp>
        <p:nvSpPr>
          <p:cNvPr id="21" name="TextBox 20">
            <a:extLst>
              <a:ext uri="{FF2B5EF4-FFF2-40B4-BE49-F238E27FC236}">
                <a16:creationId xmlns:a16="http://schemas.microsoft.com/office/drawing/2014/main" id="{5F393023-8D60-401A-88C8-32FC3D316C52}"/>
              </a:ext>
            </a:extLst>
          </p:cNvPr>
          <p:cNvSpPr txBox="1"/>
          <p:nvPr/>
        </p:nvSpPr>
        <p:spPr>
          <a:xfrm>
            <a:off x="778667" y="1777185"/>
            <a:ext cx="1438214" cy="1892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700" dirty="0">
                <a:solidFill>
                  <a:schemeClr val="bg1"/>
                </a:solidFill>
              </a:rPr>
              <a:t>Subset of Problem formulations</a:t>
            </a:r>
            <a:endParaRPr lang="en-US" sz="700" dirty="0">
              <a:solidFill>
                <a:schemeClr val="bg1"/>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1868401" y="2885678"/>
            <a:ext cx="2329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3040048" y="2885678"/>
            <a:ext cx="2329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4241317" y="2885678"/>
            <a:ext cx="2329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5500136" y="2885678"/>
            <a:ext cx="2329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6701405" y="2885678"/>
            <a:ext cx="2329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F89B424-1C3A-4970-896F-37874C8809F8}"/>
              </a:ext>
            </a:extLst>
          </p:cNvPr>
          <p:cNvSpPr/>
          <p:nvPr/>
        </p:nvSpPr>
        <p:spPr>
          <a:xfrm>
            <a:off x="775469" y="2220950"/>
            <a:ext cx="5998898" cy="2501891"/>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40" name="TextBox 39">
            <a:extLst>
              <a:ext uri="{FF2B5EF4-FFF2-40B4-BE49-F238E27FC236}">
                <a16:creationId xmlns:a16="http://schemas.microsoft.com/office/drawing/2014/main" id="{8378BF69-5950-4235-AD73-E1B6A1317912}"/>
              </a:ext>
            </a:extLst>
          </p:cNvPr>
          <p:cNvSpPr txBox="1"/>
          <p:nvPr/>
        </p:nvSpPr>
        <p:spPr>
          <a:xfrm>
            <a:off x="2894277" y="4472172"/>
            <a:ext cx="1428597" cy="1892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700" dirty="0">
                <a:solidFill>
                  <a:schemeClr val="bg1"/>
                </a:solidFill>
              </a:rPr>
              <a:t>Subset of word representations</a:t>
            </a:r>
            <a:endParaRPr lang="en-US" sz="700" dirty="0">
              <a:solidFill>
                <a:schemeClr val="bg1"/>
              </a:solidFill>
            </a:endParaRPr>
          </a:p>
        </p:txBody>
      </p:sp>
      <p:sp>
        <p:nvSpPr>
          <p:cNvPr id="42" name="Rectangle 41">
            <a:extLst>
              <a:ext uri="{FF2B5EF4-FFF2-40B4-BE49-F238E27FC236}">
                <a16:creationId xmlns:a16="http://schemas.microsoft.com/office/drawing/2014/main" id="{CBD92109-05E5-4186-BD11-F480065B59F4}"/>
              </a:ext>
            </a:extLst>
          </p:cNvPr>
          <p:cNvSpPr/>
          <p:nvPr/>
        </p:nvSpPr>
        <p:spPr>
          <a:xfrm>
            <a:off x="6825985" y="2220949"/>
            <a:ext cx="1252111" cy="2501891"/>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43" name="TextBox 42">
            <a:extLst>
              <a:ext uri="{FF2B5EF4-FFF2-40B4-BE49-F238E27FC236}">
                <a16:creationId xmlns:a16="http://schemas.microsoft.com/office/drawing/2014/main" id="{F163CDF9-BF33-4BEA-896E-EEEE66351191}"/>
              </a:ext>
            </a:extLst>
          </p:cNvPr>
          <p:cNvSpPr txBox="1"/>
          <p:nvPr/>
        </p:nvSpPr>
        <p:spPr>
          <a:xfrm>
            <a:off x="7138866" y="4339826"/>
            <a:ext cx="65274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700" dirty="0">
                <a:solidFill>
                  <a:schemeClr val="bg1"/>
                </a:solidFill>
              </a:rPr>
              <a:t>Subset of </a:t>
            </a:r>
          </a:p>
          <a:p>
            <a:pPr algn="ctr">
              <a:lnSpc>
                <a:spcPct val="90000"/>
              </a:lnSpc>
            </a:pPr>
            <a:r>
              <a:rPr lang="en-GB" sz="700" dirty="0">
                <a:solidFill>
                  <a:schemeClr val="bg1"/>
                </a:solidFill>
              </a:rPr>
              <a:t>approaches</a:t>
            </a:r>
            <a:endParaRPr lang="en-US" sz="700" dirty="0">
              <a:solidFill>
                <a:schemeClr val="bg1"/>
              </a:solidFill>
            </a:endParaRPr>
          </a:p>
        </p:txBody>
      </p:sp>
    </p:spTree>
    <p:extLst>
      <p:ext uri="{BB962C8B-B14F-4D97-AF65-F5344CB8AC3E}">
        <p14:creationId xmlns:p14="http://schemas.microsoft.com/office/powerpoint/2010/main" val="192755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108211" y="1681812"/>
            <a:ext cx="8661553" cy="2286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2" name="Title 1"/>
          <p:cNvSpPr>
            <a:spLocks noGrp="1"/>
          </p:cNvSpPr>
          <p:nvPr>
            <p:ph type="title"/>
          </p:nvPr>
        </p:nvSpPr>
        <p:spPr/>
        <p:txBody>
          <a:bodyPr/>
          <a:lstStyle/>
          <a:p>
            <a:r>
              <a:rPr lang="en-US" dirty="0"/>
              <a:t>THE Approach to NLP</a:t>
            </a:r>
          </a:p>
        </p:txBody>
      </p:sp>
      <p:sp>
        <p:nvSpPr>
          <p:cNvPr id="10" name="Text Placeholder 9"/>
          <p:cNvSpPr>
            <a:spLocks noGrp="1"/>
          </p:cNvSpPr>
          <p:nvPr>
            <p:ph type="body" sz="quarter" idx="10"/>
          </p:nvPr>
        </p:nvSpPr>
        <p:spPr/>
        <p:txBody>
          <a:bodyPr/>
          <a:lstStyle/>
          <a:p>
            <a:r>
              <a:rPr lang="en-GB" dirty="0"/>
              <a:t>What ML model to choose</a:t>
            </a:r>
            <a:endParaRPr lang="en-US" dirty="0"/>
          </a:p>
        </p:txBody>
      </p:sp>
      <p:sp>
        <p:nvSpPr>
          <p:cNvPr id="5" name="Rectangle 4">
            <a:extLst>
              <a:ext uri="{FF2B5EF4-FFF2-40B4-BE49-F238E27FC236}">
                <a16:creationId xmlns:a16="http://schemas.microsoft.com/office/drawing/2014/main" id="{6A20E1A3-ED34-48DC-8208-491ECBEAFA4A}"/>
              </a:ext>
            </a:extLst>
          </p:cNvPr>
          <p:cNvSpPr/>
          <p:nvPr/>
        </p:nvSpPr>
        <p:spPr>
          <a:xfrm>
            <a:off x="6876826" y="2416751"/>
            <a:ext cx="1154272" cy="9378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Machine Learning Algorithm</a:t>
            </a:r>
            <a:endParaRPr lang="en-US" sz="700" dirty="0"/>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flipV="1">
            <a:off x="547915" y="2885678"/>
            <a:ext cx="313281" cy="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188521" y="2791037"/>
            <a:ext cx="359394" cy="1892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700" dirty="0">
                <a:solidFill>
                  <a:schemeClr val="bg1"/>
                </a:solidFill>
              </a:rPr>
              <a:t>Text</a:t>
            </a:r>
            <a:endParaRPr lang="en-US" sz="700" dirty="0">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2071750" y="2530392"/>
            <a:ext cx="1025848" cy="7105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16" dirty="0"/>
              <a:t>Text Representation</a:t>
            </a:r>
            <a:endParaRPr lang="en-US" sz="916" dirty="0"/>
          </a:p>
        </p:txBody>
      </p:sp>
      <p:sp>
        <p:nvSpPr>
          <p:cNvPr id="11" name="Rectangle 10">
            <a:extLst>
              <a:ext uri="{FF2B5EF4-FFF2-40B4-BE49-F238E27FC236}">
                <a16:creationId xmlns:a16="http://schemas.microsoft.com/office/drawing/2014/main" id="{A7FCF2A6-6933-4F6D-84FA-4CECD7C258E8}"/>
              </a:ext>
            </a:extLst>
          </p:cNvPr>
          <p:cNvSpPr/>
          <p:nvPr/>
        </p:nvSpPr>
        <p:spPr>
          <a:xfrm>
            <a:off x="866091" y="2530393"/>
            <a:ext cx="1030237" cy="7105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16" dirty="0"/>
              <a:t>Text Pre-processing</a:t>
            </a:r>
            <a:endParaRPr lang="en-US" sz="916" dirty="0"/>
          </a:p>
        </p:txBody>
      </p:sp>
      <p:sp>
        <p:nvSpPr>
          <p:cNvPr id="15" name="Rectangle 14">
            <a:extLst>
              <a:ext uri="{FF2B5EF4-FFF2-40B4-BE49-F238E27FC236}">
                <a16:creationId xmlns:a16="http://schemas.microsoft.com/office/drawing/2014/main" id="{5A6E7B7C-43E4-42F1-9716-DCCA4D5F22A8}"/>
              </a:ext>
            </a:extLst>
          </p:cNvPr>
          <p:cNvSpPr/>
          <p:nvPr/>
        </p:nvSpPr>
        <p:spPr>
          <a:xfrm>
            <a:off x="3273019" y="2530392"/>
            <a:ext cx="1025848" cy="7105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16" dirty="0"/>
              <a:t>Reweighting</a:t>
            </a:r>
            <a:endParaRPr lang="en-US" sz="916" dirty="0"/>
          </a:p>
        </p:txBody>
      </p:sp>
      <p:sp>
        <p:nvSpPr>
          <p:cNvPr id="16" name="Rectangle 15">
            <a:extLst>
              <a:ext uri="{FF2B5EF4-FFF2-40B4-BE49-F238E27FC236}">
                <a16:creationId xmlns:a16="http://schemas.microsoft.com/office/drawing/2014/main" id="{BC8D89D7-787D-48C3-81BD-2BA0C95C0C8E}"/>
              </a:ext>
            </a:extLst>
          </p:cNvPr>
          <p:cNvSpPr/>
          <p:nvPr/>
        </p:nvSpPr>
        <p:spPr>
          <a:xfrm>
            <a:off x="4474288" y="2530392"/>
            <a:ext cx="1025848" cy="7105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16" dirty="0"/>
              <a:t>Dimensionality Reduction</a:t>
            </a:r>
            <a:endParaRPr lang="en-US" sz="916" dirty="0"/>
          </a:p>
        </p:txBody>
      </p:sp>
      <p:sp>
        <p:nvSpPr>
          <p:cNvPr id="17" name="Rectangle 16">
            <a:extLst>
              <a:ext uri="{FF2B5EF4-FFF2-40B4-BE49-F238E27FC236}">
                <a16:creationId xmlns:a16="http://schemas.microsoft.com/office/drawing/2014/main" id="{0ABAD401-780A-4120-A23E-B8C00AACDE83}"/>
              </a:ext>
            </a:extLst>
          </p:cNvPr>
          <p:cNvSpPr/>
          <p:nvPr/>
        </p:nvSpPr>
        <p:spPr>
          <a:xfrm>
            <a:off x="5675557" y="2530391"/>
            <a:ext cx="1025848" cy="7105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16" dirty="0"/>
              <a:t>Vector Comparison</a:t>
            </a:r>
            <a:endParaRPr lang="en-US" sz="916" dirty="0"/>
          </a:p>
        </p:txBody>
      </p:sp>
      <p:sp>
        <p:nvSpPr>
          <p:cNvPr id="21" name="TextBox 20">
            <a:extLst>
              <a:ext uri="{FF2B5EF4-FFF2-40B4-BE49-F238E27FC236}">
                <a16:creationId xmlns:a16="http://schemas.microsoft.com/office/drawing/2014/main" id="{5F393023-8D60-401A-88C8-32FC3D316C52}"/>
              </a:ext>
            </a:extLst>
          </p:cNvPr>
          <p:cNvSpPr txBox="1"/>
          <p:nvPr/>
        </p:nvSpPr>
        <p:spPr>
          <a:xfrm>
            <a:off x="778667" y="1777185"/>
            <a:ext cx="1438214" cy="1892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700" dirty="0">
                <a:solidFill>
                  <a:schemeClr val="bg1"/>
                </a:solidFill>
              </a:rPr>
              <a:t>Subset of Problem formulations</a:t>
            </a:r>
            <a:endParaRPr lang="en-US" sz="700" dirty="0">
              <a:solidFill>
                <a:schemeClr val="bg1"/>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1868401" y="2885678"/>
            <a:ext cx="2329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3040048" y="2885678"/>
            <a:ext cx="2329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4241317" y="2885678"/>
            <a:ext cx="2329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5500136" y="2885678"/>
            <a:ext cx="2329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6701405" y="2885678"/>
            <a:ext cx="2329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F89B424-1C3A-4970-896F-37874C8809F8}"/>
              </a:ext>
            </a:extLst>
          </p:cNvPr>
          <p:cNvSpPr/>
          <p:nvPr/>
        </p:nvSpPr>
        <p:spPr>
          <a:xfrm>
            <a:off x="775469" y="2220950"/>
            <a:ext cx="5998898" cy="2501891"/>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40" name="TextBox 39">
            <a:extLst>
              <a:ext uri="{FF2B5EF4-FFF2-40B4-BE49-F238E27FC236}">
                <a16:creationId xmlns:a16="http://schemas.microsoft.com/office/drawing/2014/main" id="{8378BF69-5950-4235-AD73-E1B6A1317912}"/>
              </a:ext>
            </a:extLst>
          </p:cNvPr>
          <p:cNvSpPr txBox="1"/>
          <p:nvPr/>
        </p:nvSpPr>
        <p:spPr>
          <a:xfrm>
            <a:off x="2894277" y="4472172"/>
            <a:ext cx="1428597" cy="1892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700" dirty="0">
                <a:solidFill>
                  <a:schemeClr val="bg1"/>
                </a:solidFill>
              </a:rPr>
              <a:t>Subset of word representations</a:t>
            </a:r>
            <a:endParaRPr lang="en-US" sz="700" dirty="0">
              <a:solidFill>
                <a:schemeClr val="bg1"/>
              </a:solidFill>
            </a:endParaRPr>
          </a:p>
        </p:txBody>
      </p:sp>
      <p:sp>
        <p:nvSpPr>
          <p:cNvPr id="42" name="Rectangle 41">
            <a:extLst>
              <a:ext uri="{FF2B5EF4-FFF2-40B4-BE49-F238E27FC236}">
                <a16:creationId xmlns:a16="http://schemas.microsoft.com/office/drawing/2014/main" id="{CBD92109-05E5-4186-BD11-F480065B59F4}"/>
              </a:ext>
            </a:extLst>
          </p:cNvPr>
          <p:cNvSpPr/>
          <p:nvPr/>
        </p:nvSpPr>
        <p:spPr>
          <a:xfrm>
            <a:off x="6825985" y="2220949"/>
            <a:ext cx="1252111" cy="2501891"/>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43" name="TextBox 42">
            <a:extLst>
              <a:ext uri="{FF2B5EF4-FFF2-40B4-BE49-F238E27FC236}">
                <a16:creationId xmlns:a16="http://schemas.microsoft.com/office/drawing/2014/main" id="{F163CDF9-BF33-4BEA-896E-EEEE66351191}"/>
              </a:ext>
            </a:extLst>
          </p:cNvPr>
          <p:cNvSpPr txBox="1"/>
          <p:nvPr/>
        </p:nvSpPr>
        <p:spPr>
          <a:xfrm>
            <a:off x="7138866" y="4339826"/>
            <a:ext cx="65274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700" dirty="0">
                <a:solidFill>
                  <a:schemeClr val="bg1"/>
                </a:solidFill>
              </a:rPr>
              <a:t>Subset of </a:t>
            </a:r>
          </a:p>
          <a:p>
            <a:pPr algn="ctr">
              <a:lnSpc>
                <a:spcPct val="90000"/>
              </a:lnSpc>
            </a:pPr>
            <a:r>
              <a:rPr lang="en-GB" sz="700" dirty="0">
                <a:solidFill>
                  <a:schemeClr val="bg1"/>
                </a:solidFill>
              </a:rPr>
              <a:t>approaches</a:t>
            </a:r>
            <a:endParaRPr lang="en-US" sz="700" dirty="0">
              <a:solidFill>
                <a:schemeClr val="bg1"/>
              </a:solidFill>
            </a:endParaRPr>
          </a:p>
        </p:txBody>
      </p:sp>
      <p:sp>
        <p:nvSpPr>
          <p:cNvPr id="3" name="TextBox 2">
            <a:extLst>
              <a:ext uri="{FF2B5EF4-FFF2-40B4-BE49-F238E27FC236}">
                <a16:creationId xmlns:a16="http://schemas.microsoft.com/office/drawing/2014/main" id="{838BA0FA-4DCE-4964-B31D-08B00725570D}"/>
              </a:ext>
            </a:extLst>
          </p:cNvPr>
          <p:cNvSpPr txBox="1"/>
          <p:nvPr/>
        </p:nvSpPr>
        <p:spPr>
          <a:xfrm>
            <a:off x="7320880" y="1729602"/>
            <a:ext cx="224341"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3600" dirty="0">
                <a:solidFill>
                  <a:schemeClr val="bg1"/>
                </a:solidFill>
                <a:latin typeface="Trebuchet MS" panose="020B0603020202020204" pitchFamily="34" charset="0"/>
              </a:rPr>
              <a:t>?</a:t>
            </a:r>
            <a:endParaRPr lang="en-US" sz="3600" dirty="0" err="1">
              <a:solidFill>
                <a:schemeClr val="bg1"/>
              </a:solidFill>
              <a:latin typeface="Trebuchet MS" panose="020B0603020202020204" pitchFamily="34" charset="0"/>
            </a:endParaRPr>
          </a:p>
        </p:txBody>
      </p:sp>
    </p:spTree>
    <p:extLst>
      <p:ext uri="{BB962C8B-B14F-4D97-AF65-F5344CB8AC3E}">
        <p14:creationId xmlns:p14="http://schemas.microsoft.com/office/powerpoint/2010/main" val="182627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4"/>
          <p:cNvSpPr txBox="1">
            <a:spLocks noGrp="1"/>
          </p:cNvSpPr>
          <p:nvPr>
            <p:ph type="title" idx="4294967295"/>
          </p:nvPr>
        </p:nvSpPr>
        <p:spPr>
          <a:xfrm>
            <a:off x="410818"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APPLICATIONS</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Classical approaches</a:t>
            </a:r>
            <a:endParaRPr lang="en-US" dirty="0">
              <a:latin typeface="Trebuchet MS"/>
            </a:endParaRPr>
          </a:p>
        </p:txBody>
      </p:sp>
    </p:spTree>
    <p:extLst>
      <p:ext uri="{BB962C8B-B14F-4D97-AF65-F5344CB8AC3E}">
        <p14:creationId xmlns:p14="http://schemas.microsoft.com/office/powerpoint/2010/main" val="350669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Classical Approaches</a:t>
            </a:r>
          </a:p>
        </p:txBody>
      </p:sp>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dirty="0"/>
              <a:t>Very broad selection of tools</a:t>
            </a:r>
            <a:endParaRPr lang="en-US" dirty="0"/>
          </a:p>
        </p:txBody>
      </p:sp>
      <p:pic>
        <p:nvPicPr>
          <p:cNvPr id="3074" name="Picture 2" descr="Choosing the right estimator — scikit-learn 0.23.2 documentation">
            <a:extLst>
              <a:ext uri="{FF2B5EF4-FFF2-40B4-BE49-F238E27FC236}">
                <a16:creationId xmlns:a16="http://schemas.microsoft.com/office/drawing/2014/main" id="{71C2982B-867D-4837-8B9B-12822B52134E}"/>
              </a:ext>
            </a:extLst>
          </p:cNvPr>
          <p:cNvPicPr>
            <a:picLocks noGrp="1" noChangeAspect="1" noChangeArrowheads="1"/>
          </p:cNvPicPr>
          <p:nvPr>
            <p:ph idx="1"/>
          </p:nvPr>
        </p:nvPicPr>
        <p:blipFill>
          <a:blip r:embed="rId3" cstate="email">
            <a:extLst>
              <a:ext uri="{28A0092B-C50C-407E-A947-70E740481C1C}">
                <a14:useLocalDpi xmlns:a14="http://schemas.microsoft.com/office/drawing/2010/main"/>
              </a:ext>
            </a:extLst>
          </a:blip>
          <a:srcRect/>
          <a:stretch>
            <a:fillRect/>
          </a:stretch>
        </p:blipFill>
        <p:spPr bwMode="auto">
          <a:xfrm>
            <a:off x="2086235" y="1684074"/>
            <a:ext cx="4971532" cy="3099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16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What about Feature Engineering?</a:t>
            </a:r>
            <a:endParaRPr lang="en-US" dirty="0">
              <a:latin typeface="Trebuchet MS"/>
            </a:endParaRPr>
          </a:p>
        </p:txBody>
      </p:sp>
    </p:spTree>
    <p:extLst>
      <p:ext uri="{BB962C8B-B14F-4D97-AF65-F5344CB8AC3E}">
        <p14:creationId xmlns:p14="http://schemas.microsoft.com/office/powerpoint/2010/main" val="349536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Deep Representation Learning</a:t>
            </a:r>
            <a:endParaRPr lang="en-US" dirty="0">
              <a:latin typeface="Trebuchet MS"/>
            </a:endParaRPr>
          </a:p>
        </p:txBody>
      </p:sp>
    </p:spTree>
    <p:extLst>
      <p:ext uri="{BB962C8B-B14F-4D97-AF65-F5344CB8AC3E}">
        <p14:creationId xmlns:p14="http://schemas.microsoft.com/office/powerpoint/2010/main" val="52316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Deep Representation Learning</a:t>
            </a:r>
          </a:p>
        </p:txBody>
      </p:sp>
      <p:pic>
        <p:nvPicPr>
          <p:cNvPr id="5" name="Content Placeholder 4">
            <a:extLst>
              <a:ext uri="{FF2B5EF4-FFF2-40B4-BE49-F238E27FC236}">
                <a16:creationId xmlns:a16="http://schemas.microsoft.com/office/drawing/2014/main" id="{75F7CD70-2775-4095-9B48-77498940F722}"/>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019794" y="1684074"/>
            <a:ext cx="5104414" cy="3099594"/>
          </a:xfrm>
          <a:prstGeom prst="rect">
            <a:avLst/>
          </a:prstGeom>
        </p:spPr>
      </p:pic>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dirty="0"/>
              <a:t>Beyond distributional hypothesis</a:t>
            </a:r>
            <a:endParaRPr lang="en-US" dirty="0"/>
          </a:p>
        </p:txBody>
      </p:sp>
    </p:spTree>
    <p:extLst>
      <p:ext uri="{BB962C8B-B14F-4D97-AF65-F5344CB8AC3E}">
        <p14:creationId xmlns:p14="http://schemas.microsoft.com/office/powerpoint/2010/main" val="357277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3612148" y="644803"/>
            <a:ext cx="4665133" cy="2683934"/>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3" name="TextBox 2">
            <a:extLst>
              <a:ext uri="{FF2B5EF4-FFF2-40B4-BE49-F238E27FC236}">
                <a16:creationId xmlns:a16="http://schemas.microsoft.com/office/drawing/2014/main" id="{8A3B6D21-699D-4C63-811D-4E003E3559AB}"/>
              </a:ext>
            </a:extLst>
          </p:cNvPr>
          <p:cNvSpPr txBox="1"/>
          <p:nvPr/>
        </p:nvSpPr>
        <p:spPr>
          <a:xfrm>
            <a:off x="3785046" y="264695"/>
            <a:ext cx="4944534" cy="449353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200" dirty="0"/>
              <a:t>Part 1: Machine Learning in NLP</a:t>
            </a:r>
          </a:p>
          <a:p>
            <a:pPr marL="285750" indent="-285750">
              <a:buFont typeface="Arial" panose="020B0604020202020204" pitchFamily="34" charset="0"/>
              <a:buChar char="•"/>
            </a:pPr>
            <a:r>
              <a:rPr lang="en-US" sz="2200" dirty="0">
                <a:solidFill>
                  <a:schemeClr val="tx2"/>
                </a:solidFill>
              </a:rPr>
              <a:t>Lecture</a:t>
            </a:r>
          </a:p>
          <a:p>
            <a:pPr marL="666735" lvl="1" indent="-285750">
              <a:buFont typeface="Arial" panose="020B0604020202020204" pitchFamily="34" charset="0"/>
              <a:buChar char="•"/>
            </a:pPr>
            <a:r>
              <a:rPr lang="en-US" sz="2200" dirty="0"/>
              <a:t>What is NLP?</a:t>
            </a:r>
          </a:p>
          <a:p>
            <a:pPr marL="666735" lvl="1" indent="-285750">
              <a:buFont typeface="Arial" panose="020B0604020202020204" pitchFamily="34" charset="0"/>
              <a:buChar char="•"/>
            </a:pPr>
            <a:r>
              <a:rPr lang="en-US" sz="2200" dirty="0"/>
              <a:t>Problem Formulation</a:t>
            </a:r>
          </a:p>
          <a:p>
            <a:pPr marL="666735" lvl="1" indent="-285750">
              <a:buFont typeface="Arial" panose="020B0604020202020204" pitchFamily="34" charset="0"/>
              <a:buChar char="•"/>
            </a:pPr>
            <a:r>
              <a:rPr lang="en-US" sz="2200" dirty="0"/>
              <a:t>Text Representations</a:t>
            </a:r>
          </a:p>
          <a:p>
            <a:pPr marL="666735" lvl="1" indent="-285750">
              <a:buFont typeface="Arial" panose="020B0604020202020204" pitchFamily="34" charset="0"/>
              <a:buChar char="•"/>
            </a:pPr>
            <a:r>
              <a:rPr lang="en-US" sz="2200" dirty="0"/>
              <a:t>Dimensionality Reduction</a:t>
            </a:r>
          </a:p>
          <a:p>
            <a:pPr marL="666735" lvl="1" indent="-285750">
              <a:buFont typeface="Arial" panose="020B0604020202020204" pitchFamily="34" charset="0"/>
              <a:buChar char="•"/>
            </a:pPr>
            <a:r>
              <a:rPr lang="en-US" sz="2200" dirty="0"/>
              <a:t>Embeddings</a:t>
            </a:r>
          </a:p>
          <a:p>
            <a:pPr marL="666735" lvl="1" indent="-285750">
              <a:buFont typeface="Arial" panose="020B0604020202020204" pitchFamily="34" charset="0"/>
              <a:buChar char="•"/>
            </a:pPr>
            <a:r>
              <a:rPr lang="en-US" sz="2200" dirty="0">
                <a:solidFill>
                  <a:schemeClr val="accent2">
                    <a:lumMod val="40000"/>
                    <a:lumOff val="60000"/>
                  </a:schemeClr>
                </a:solidFill>
              </a:rPr>
              <a:t>RNNs</a:t>
            </a:r>
          </a:p>
          <a:p>
            <a:pPr marL="666735" lvl="1" indent="-285750">
              <a:buFont typeface="Arial" panose="020B0604020202020204" pitchFamily="34" charset="0"/>
              <a:buChar char="•"/>
            </a:pPr>
            <a:r>
              <a:rPr lang="en-US" sz="2200" dirty="0"/>
              <a:t>“Attention is All You Need”</a:t>
            </a:r>
          </a:p>
          <a:p>
            <a:pPr marL="285750" indent="-285750">
              <a:buFont typeface="Arial" panose="020B0604020202020204" pitchFamily="34" charset="0"/>
              <a:buChar char="•"/>
            </a:pPr>
            <a:r>
              <a:rPr lang="en-US" sz="2200" dirty="0">
                <a:solidFill>
                  <a:schemeClr val="tx2"/>
                </a:solidFill>
              </a:rPr>
              <a:t>Lab</a:t>
            </a:r>
          </a:p>
          <a:p>
            <a:pPr marL="666735" lvl="1" indent="-285750" defTabSz="380985" fontAlgn="base">
              <a:spcBef>
                <a:spcPct val="0"/>
              </a:spcBef>
              <a:spcAft>
                <a:spcPct val="0"/>
              </a:spcAft>
              <a:buClrTx/>
              <a:buFont typeface="Arial" panose="020B0604020202020204" pitchFamily="34" charset="0"/>
              <a:buChar char="•"/>
              <a:defRPr/>
            </a:pPr>
            <a:r>
              <a:rPr lang="en-US" sz="2200" kern="1200" dirty="0">
                <a:solidFill>
                  <a:srgbClr val="FFFFFF"/>
                </a:solidFill>
                <a:latin typeface="Trebuchet MS"/>
              </a:rPr>
              <a:t>Transformer Architecture</a:t>
            </a:r>
          </a:p>
          <a:p>
            <a:pPr marL="666735" lvl="1" indent="-285750" defTabSz="380985" fontAlgn="base">
              <a:spcBef>
                <a:spcPct val="0"/>
              </a:spcBef>
              <a:spcAft>
                <a:spcPct val="0"/>
              </a:spcAft>
              <a:buClrTx/>
              <a:buFont typeface="Arial" panose="020B0604020202020204" pitchFamily="34" charset="0"/>
              <a:buChar char="•"/>
              <a:defRPr/>
            </a:pPr>
            <a:r>
              <a:rPr lang="en-US" sz="2200" kern="1200" dirty="0">
                <a:solidFill>
                  <a:srgbClr val="FFFFFF"/>
                </a:solidFill>
                <a:latin typeface="Trebuchet MS"/>
              </a:rPr>
              <a:t>BERT Model</a:t>
            </a:r>
          </a:p>
          <a:p>
            <a:pPr marL="666735" lvl="1" indent="-285750" defTabSz="380985" fontAlgn="base">
              <a:spcBef>
                <a:spcPct val="0"/>
              </a:spcBef>
              <a:spcAft>
                <a:spcPct val="0"/>
              </a:spcAft>
              <a:buClrTx/>
              <a:buFont typeface="Arial" panose="020B0604020202020204" pitchFamily="34" charset="0"/>
              <a:buChar char="•"/>
              <a:defRPr/>
            </a:pPr>
            <a:r>
              <a:rPr lang="en-US" sz="2200" kern="1200" dirty="0">
                <a:solidFill>
                  <a:srgbClr val="FFFFFF"/>
                </a:solidFill>
                <a:latin typeface="Trebuchet MS"/>
              </a:rPr>
              <a:t>Pretraining BERT</a:t>
            </a:r>
          </a:p>
        </p:txBody>
      </p:sp>
    </p:spTree>
    <p:extLst>
      <p:ext uri="{BB962C8B-B14F-4D97-AF65-F5344CB8AC3E}">
        <p14:creationId xmlns:p14="http://schemas.microsoft.com/office/powerpoint/2010/main" val="386434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b="1" dirty="0"/>
              <a:t>Recurrent Neural Networks</a:t>
            </a:r>
          </a:p>
        </p:txBody>
      </p:sp>
      <p:grpSp>
        <p:nvGrpSpPr>
          <p:cNvPr id="3" name="Group 2">
            <a:extLst>
              <a:ext uri="{FF2B5EF4-FFF2-40B4-BE49-F238E27FC236}">
                <a16:creationId xmlns:a16="http://schemas.microsoft.com/office/drawing/2014/main" id="{6DABF42A-7260-45CD-859D-E3905856BE47}"/>
              </a:ext>
            </a:extLst>
          </p:cNvPr>
          <p:cNvGrpSpPr/>
          <p:nvPr/>
        </p:nvGrpSpPr>
        <p:grpSpPr>
          <a:xfrm>
            <a:off x="2420431" y="2061864"/>
            <a:ext cx="4305501" cy="2354104"/>
            <a:chOff x="2939693" y="2604092"/>
            <a:chExt cx="5166601" cy="2824924"/>
          </a:xfrm>
        </p:grpSpPr>
        <p:sp>
          <p:nvSpPr>
            <p:cNvPr id="12" name="Oval 11">
              <a:extLst>
                <a:ext uri="{FF2B5EF4-FFF2-40B4-BE49-F238E27FC236}">
                  <a16:creationId xmlns:a16="http://schemas.microsoft.com/office/drawing/2014/main" id="{0FEE55DE-72DB-4CE1-8E36-F7F9EBD6D5F6}"/>
                </a:ext>
              </a:extLst>
            </p:cNvPr>
            <p:cNvSpPr/>
            <p:nvPr/>
          </p:nvSpPr>
          <p:spPr>
            <a:xfrm>
              <a:off x="2939693" y="3468102"/>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endParaRPr lang="en-US" sz="1500">
                <a:solidFill>
                  <a:srgbClr val="000000"/>
                </a:solidFill>
                <a:latin typeface="Trebuchet MS"/>
              </a:endParaRPr>
            </a:p>
          </p:txBody>
        </p:sp>
        <p:cxnSp>
          <p:nvCxnSpPr>
            <p:cNvPr id="14" name="Straight Arrow Connector 13">
              <a:extLst>
                <a:ext uri="{FF2B5EF4-FFF2-40B4-BE49-F238E27FC236}">
                  <a16:creationId xmlns:a16="http://schemas.microsoft.com/office/drawing/2014/main" id="{253F5E3E-A68F-457E-A7A0-44913ED7DD3C}"/>
                </a:ext>
              </a:extLst>
            </p:cNvPr>
            <p:cNvCxnSpPr>
              <a:endCxn id="12" idx="4"/>
            </p:cNvCxnSpPr>
            <p:nvPr/>
          </p:nvCxnSpPr>
          <p:spPr>
            <a:xfrm flipV="1">
              <a:off x="3107723" y="3819794"/>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194EFEB-B306-432F-A352-340474EE59D2}"/>
                </a:ext>
              </a:extLst>
            </p:cNvPr>
            <p:cNvCxnSpPr>
              <a:cxnSpLocks/>
              <a:stCxn id="12" idx="0"/>
            </p:cNvCxnSpPr>
            <p:nvPr/>
          </p:nvCxnSpPr>
          <p:spPr>
            <a:xfrm flipV="1">
              <a:off x="3107724" y="3002058"/>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439DDD4D-19FC-4EE2-8C30-D6B4C5FFA3B4}"/>
                </a:ext>
              </a:extLst>
            </p:cNvPr>
            <p:cNvCxnSpPr>
              <a:cxnSpLocks/>
              <a:stCxn id="12" idx="7"/>
              <a:endCxn id="12" idx="5"/>
            </p:cNvCxnSpPr>
            <p:nvPr/>
          </p:nvCxnSpPr>
          <p:spPr>
            <a:xfrm rot="16200000" flipH="1">
              <a:off x="3102197" y="3643948"/>
              <a:ext cx="248684" cy="12700"/>
            </a:xfrm>
            <a:prstGeom prst="curvedConnector5">
              <a:avLst>
                <a:gd name="adj1" fmla="val -56445"/>
                <a:gd name="adj2" fmla="val 3111260"/>
                <a:gd name="adj3" fmla="val 149994"/>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91E8EDF-FADB-4C45-84EF-FA190D168D9D}"/>
                </a:ext>
              </a:extLst>
            </p:cNvPr>
            <p:cNvCxnSpPr>
              <a:cxnSpLocks/>
            </p:cNvCxnSpPr>
            <p:nvPr/>
          </p:nvCxnSpPr>
          <p:spPr>
            <a:xfrm>
              <a:off x="3845661" y="3629346"/>
              <a:ext cx="426759" cy="0"/>
            </a:xfrm>
            <a:prstGeom prst="straightConnector1">
              <a:avLst/>
            </a:prstGeom>
            <a:ln w="31750">
              <a:tailEnd type="triangle"/>
            </a:ln>
          </p:spPr>
          <p:style>
            <a:lnRef idx="1">
              <a:schemeClr val="accent5"/>
            </a:lnRef>
            <a:fillRef idx="0">
              <a:schemeClr val="accent5"/>
            </a:fillRef>
            <a:effectRef idx="0">
              <a:schemeClr val="accent5"/>
            </a:effectRef>
            <a:fontRef idx="minor">
              <a:schemeClr val="tx1"/>
            </a:fontRef>
          </p:style>
        </p:cxnSp>
        <p:sp>
          <p:nvSpPr>
            <p:cNvPr id="35" name="Oval 34">
              <a:extLst>
                <a:ext uri="{FF2B5EF4-FFF2-40B4-BE49-F238E27FC236}">
                  <a16:creationId xmlns:a16="http://schemas.microsoft.com/office/drawing/2014/main" id="{245E0D75-3E06-4E34-9E47-958F78C33938}"/>
                </a:ext>
              </a:extLst>
            </p:cNvPr>
            <p:cNvSpPr/>
            <p:nvPr/>
          </p:nvSpPr>
          <p:spPr>
            <a:xfrm>
              <a:off x="4586065" y="3468102"/>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endParaRPr lang="en-US" sz="1500">
                <a:solidFill>
                  <a:srgbClr val="000000"/>
                </a:solidFill>
                <a:latin typeface="Trebuchet MS"/>
              </a:endParaRPr>
            </a:p>
          </p:txBody>
        </p:sp>
        <p:cxnSp>
          <p:nvCxnSpPr>
            <p:cNvPr id="36" name="Straight Arrow Connector 35">
              <a:extLst>
                <a:ext uri="{FF2B5EF4-FFF2-40B4-BE49-F238E27FC236}">
                  <a16:creationId xmlns:a16="http://schemas.microsoft.com/office/drawing/2014/main" id="{B2DA737B-EFAA-42B9-98C0-92735C1AEBEE}"/>
                </a:ext>
              </a:extLst>
            </p:cNvPr>
            <p:cNvCxnSpPr>
              <a:endCxn id="35" idx="4"/>
            </p:cNvCxnSpPr>
            <p:nvPr/>
          </p:nvCxnSpPr>
          <p:spPr>
            <a:xfrm flipV="1">
              <a:off x="4754095" y="3819794"/>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1183DCA-70EC-4189-90D0-29294E91A719}"/>
                </a:ext>
              </a:extLst>
            </p:cNvPr>
            <p:cNvCxnSpPr>
              <a:cxnSpLocks/>
              <a:stCxn id="35" idx="0"/>
            </p:cNvCxnSpPr>
            <p:nvPr/>
          </p:nvCxnSpPr>
          <p:spPr>
            <a:xfrm flipV="1">
              <a:off x="4754096" y="3002058"/>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5A6C5878-22BE-4394-B0A6-807A615A03A9}"/>
                </a:ext>
              </a:extLst>
            </p:cNvPr>
            <p:cNvCxnSpPr>
              <a:cxnSpLocks/>
              <a:stCxn id="35" idx="7"/>
              <a:endCxn id="45" idx="3"/>
            </p:cNvCxnSpPr>
            <p:nvPr/>
          </p:nvCxnSpPr>
          <p:spPr>
            <a:xfrm rot="16200000" flipH="1">
              <a:off x="5086088" y="3306428"/>
              <a:ext cx="243635" cy="669991"/>
            </a:xfrm>
            <a:prstGeom prst="curvedConnector5">
              <a:avLst>
                <a:gd name="adj1" fmla="val -93829"/>
                <a:gd name="adj2" fmla="val 50000"/>
                <a:gd name="adj3" fmla="val 193829"/>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41421A3-CFF8-471A-AF89-38E9C5ADD73C}"/>
                </a:ext>
              </a:extLst>
            </p:cNvPr>
            <p:cNvSpPr txBox="1"/>
            <p:nvPr/>
          </p:nvSpPr>
          <p:spPr>
            <a:xfrm>
              <a:off x="4586065" y="4208554"/>
              <a:ext cx="515911" cy="387798"/>
            </a:xfrm>
            <a:prstGeom prst="rect">
              <a:avLst/>
            </a:prstGeom>
            <a:noFill/>
          </p:spPr>
          <p:txBody>
            <a:bodyPr wrap="none" rtlCol="0">
              <a:spAutoFit/>
            </a:bodyPr>
            <a:lstStyle/>
            <a:p>
              <a:pPr defTabSz="381008">
                <a:defRPr/>
              </a:pPr>
              <a:r>
                <a:rPr lang="en-US" sz="1500" dirty="0"/>
                <a:t>x</a:t>
              </a:r>
              <a:r>
                <a:rPr lang="en-US" sz="1500" baseline="-25000" dirty="0"/>
                <a:t>t-1</a:t>
              </a:r>
              <a:endParaRPr lang="en-US" sz="1500" dirty="0"/>
            </a:p>
          </p:txBody>
        </p:sp>
        <p:sp>
          <p:nvSpPr>
            <p:cNvPr id="42" name="TextBox 41">
              <a:extLst>
                <a:ext uri="{FF2B5EF4-FFF2-40B4-BE49-F238E27FC236}">
                  <a16:creationId xmlns:a16="http://schemas.microsoft.com/office/drawing/2014/main" id="{000B4949-C37C-46D9-8DA2-0800AEC7C267}"/>
                </a:ext>
              </a:extLst>
            </p:cNvPr>
            <p:cNvSpPr txBox="1"/>
            <p:nvPr/>
          </p:nvSpPr>
          <p:spPr>
            <a:xfrm>
              <a:off x="2956890" y="4208554"/>
              <a:ext cx="337015" cy="387798"/>
            </a:xfrm>
            <a:prstGeom prst="rect">
              <a:avLst/>
            </a:prstGeom>
            <a:noFill/>
          </p:spPr>
          <p:txBody>
            <a:bodyPr wrap="none" rtlCol="0">
              <a:spAutoFit/>
            </a:bodyPr>
            <a:lstStyle/>
            <a:p>
              <a:pPr defTabSz="381008">
                <a:defRPr/>
              </a:pPr>
              <a:r>
                <a:rPr lang="en-US" sz="1500" dirty="0"/>
                <a:t>x</a:t>
              </a:r>
            </a:p>
          </p:txBody>
        </p:sp>
        <p:sp>
          <p:nvSpPr>
            <p:cNvPr id="43" name="TextBox 42">
              <a:extLst>
                <a:ext uri="{FF2B5EF4-FFF2-40B4-BE49-F238E27FC236}">
                  <a16:creationId xmlns:a16="http://schemas.microsoft.com/office/drawing/2014/main" id="{E7BCD822-C230-4E2D-965F-96840CD67424}"/>
                </a:ext>
              </a:extLst>
            </p:cNvPr>
            <p:cNvSpPr txBox="1"/>
            <p:nvPr/>
          </p:nvSpPr>
          <p:spPr>
            <a:xfrm>
              <a:off x="2970862" y="2630113"/>
              <a:ext cx="337015" cy="387798"/>
            </a:xfrm>
            <a:prstGeom prst="rect">
              <a:avLst/>
            </a:prstGeom>
            <a:noFill/>
          </p:spPr>
          <p:txBody>
            <a:bodyPr wrap="none" rtlCol="0">
              <a:spAutoFit/>
            </a:bodyPr>
            <a:lstStyle/>
            <a:p>
              <a:pPr defTabSz="381008">
                <a:defRPr/>
              </a:pPr>
              <a:r>
                <a:rPr lang="en-US" sz="1500" dirty="0"/>
                <a:t>y</a:t>
              </a:r>
            </a:p>
          </p:txBody>
        </p:sp>
        <p:sp>
          <p:nvSpPr>
            <p:cNvPr id="44" name="TextBox 43">
              <a:extLst>
                <a:ext uri="{FF2B5EF4-FFF2-40B4-BE49-F238E27FC236}">
                  <a16:creationId xmlns:a16="http://schemas.microsoft.com/office/drawing/2014/main" id="{E6D475C6-0140-4327-867A-B943F305C45F}"/>
                </a:ext>
              </a:extLst>
            </p:cNvPr>
            <p:cNvSpPr txBox="1"/>
            <p:nvPr/>
          </p:nvSpPr>
          <p:spPr>
            <a:xfrm>
              <a:off x="4586065" y="2618694"/>
              <a:ext cx="515911" cy="387798"/>
            </a:xfrm>
            <a:prstGeom prst="rect">
              <a:avLst/>
            </a:prstGeom>
            <a:noFill/>
          </p:spPr>
          <p:txBody>
            <a:bodyPr wrap="none" rtlCol="0">
              <a:spAutoFit/>
            </a:bodyPr>
            <a:lstStyle/>
            <a:p>
              <a:pPr defTabSz="381008">
                <a:defRPr/>
              </a:pPr>
              <a:r>
                <a:rPr lang="en-US" sz="1500" dirty="0"/>
                <a:t>y</a:t>
              </a:r>
              <a:r>
                <a:rPr lang="en-US" sz="1500" baseline="-25000" dirty="0"/>
                <a:t>t-1</a:t>
              </a:r>
              <a:endParaRPr lang="en-US" sz="1500" dirty="0"/>
            </a:p>
          </p:txBody>
        </p:sp>
        <p:sp>
          <p:nvSpPr>
            <p:cNvPr id="45" name="Oval 44">
              <a:extLst>
                <a:ext uri="{FF2B5EF4-FFF2-40B4-BE49-F238E27FC236}">
                  <a16:creationId xmlns:a16="http://schemas.microsoft.com/office/drawing/2014/main" id="{58270941-6658-416F-ADEF-3241943EC085}"/>
                </a:ext>
              </a:extLst>
            </p:cNvPr>
            <p:cNvSpPr/>
            <p:nvPr/>
          </p:nvSpPr>
          <p:spPr>
            <a:xfrm>
              <a:off x="5493687" y="3463053"/>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endParaRPr lang="en-US" sz="1500">
                <a:solidFill>
                  <a:srgbClr val="000000"/>
                </a:solidFill>
                <a:latin typeface="Trebuchet MS"/>
              </a:endParaRPr>
            </a:p>
          </p:txBody>
        </p:sp>
        <p:cxnSp>
          <p:nvCxnSpPr>
            <p:cNvPr id="46" name="Straight Arrow Connector 45">
              <a:extLst>
                <a:ext uri="{FF2B5EF4-FFF2-40B4-BE49-F238E27FC236}">
                  <a16:creationId xmlns:a16="http://schemas.microsoft.com/office/drawing/2014/main" id="{C71CE46A-EC44-46B9-8B74-5AEA4CC39870}"/>
                </a:ext>
              </a:extLst>
            </p:cNvPr>
            <p:cNvCxnSpPr>
              <a:endCxn id="45" idx="4"/>
            </p:cNvCxnSpPr>
            <p:nvPr/>
          </p:nvCxnSpPr>
          <p:spPr>
            <a:xfrm flipV="1">
              <a:off x="5661717" y="3814745"/>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E29BFE3-7157-4FF0-BD29-69E78A2632D3}"/>
                </a:ext>
              </a:extLst>
            </p:cNvPr>
            <p:cNvCxnSpPr>
              <a:cxnSpLocks/>
              <a:stCxn id="45" idx="0"/>
            </p:cNvCxnSpPr>
            <p:nvPr/>
          </p:nvCxnSpPr>
          <p:spPr>
            <a:xfrm flipV="1">
              <a:off x="5661718" y="2997009"/>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D5076C45-3D7C-45CF-ACE3-B638EE0C424E}"/>
                </a:ext>
              </a:extLst>
            </p:cNvPr>
            <p:cNvCxnSpPr>
              <a:cxnSpLocks/>
              <a:stCxn id="45" idx="7"/>
              <a:endCxn id="52" idx="3"/>
            </p:cNvCxnSpPr>
            <p:nvPr/>
          </p:nvCxnSpPr>
          <p:spPr>
            <a:xfrm rot="16200000" flipH="1">
              <a:off x="5992257" y="3302832"/>
              <a:ext cx="239131" cy="662581"/>
            </a:xfrm>
            <a:prstGeom prst="curvedConnector5">
              <a:avLst>
                <a:gd name="adj1" fmla="val -95596"/>
                <a:gd name="adj2" fmla="val 50000"/>
                <a:gd name="adj3" fmla="val 195596"/>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B1A4326-8AC1-49C6-808B-D0705D47D293}"/>
                </a:ext>
              </a:extLst>
            </p:cNvPr>
            <p:cNvSpPr txBox="1"/>
            <p:nvPr/>
          </p:nvSpPr>
          <p:spPr>
            <a:xfrm>
              <a:off x="5493687" y="4203505"/>
              <a:ext cx="379334" cy="387798"/>
            </a:xfrm>
            <a:prstGeom prst="rect">
              <a:avLst/>
            </a:prstGeom>
            <a:noFill/>
          </p:spPr>
          <p:txBody>
            <a:bodyPr wrap="none" rtlCol="0">
              <a:spAutoFit/>
            </a:bodyPr>
            <a:lstStyle/>
            <a:p>
              <a:pPr defTabSz="381008">
                <a:defRPr/>
              </a:pPr>
              <a:r>
                <a:rPr lang="en-US" sz="1500" dirty="0" err="1"/>
                <a:t>x</a:t>
              </a:r>
              <a:r>
                <a:rPr lang="en-US" sz="1500" baseline="-25000" dirty="0" err="1"/>
                <a:t>t</a:t>
              </a:r>
              <a:endParaRPr lang="en-US" sz="1500" dirty="0"/>
            </a:p>
          </p:txBody>
        </p:sp>
        <p:sp>
          <p:nvSpPr>
            <p:cNvPr id="50" name="TextBox 49">
              <a:extLst>
                <a:ext uri="{FF2B5EF4-FFF2-40B4-BE49-F238E27FC236}">
                  <a16:creationId xmlns:a16="http://schemas.microsoft.com/office/drawing/2014/main" id="{C463AC8B-DCAE-41E8-B54C-C722BC588906}"/>
                </a:ext>
              </a:extLst>
            </p:cNvPr>
            <p:cNvSpPr txBox="1"/>
            <p:nvPr/>
          </p:nvSpPr>
          <p:spPr>
            <a:xfrm>
              <a:off x="5493687" y="2613645"/>
              <a:ext cx="379334" cy="387798"/>
            </a:xfrm>
            <a:prstGeom prst="rect">
              <a:avLst/>
            </a:prstGeom>
            <a:noFill/>
          </p:spPr>
          <p:txBody>
            <a:bodyPr wrap="none" rtlCol="0">
              <a:spAutoFit/>
            </a:bodyPr>
            <a:lstStyle/>
            <a:p>
              <a:pPr defTabSz="381008">
                <a:defRPr/>
              </a:pPr>
              <a:r>
                <a:rPr lang="en-US" sz="1500" dirty="0" err="1"/>
                <a:t>y</a:t>
              </a:r>
              <a:r>
                <a:rPr lang="en-US" sz="1500" baseline="-25000" dirty="0" err="1"/>
                <a:t>t</a:t>
              </a:r>
              <a:endParaRPr lang="en-US" sz="1500" dirty="0"/>
            </a:p>
          </p:txBody>
        </p:sp>
        <p:sp>
          <p:nvSpPr>
            <p:cNvPr id="52" name="Oval 51">
              <a:extLst>
                <a:ext uri="{FF2B5EF4-FFF2-40B4-BE49-F238E27FC236}">
                  <a16:creationId xmlns:a16="http://schemas.microsoft.com/office/drawing/2014/main" id="{11A7C583-B03A-4488-B021-8866ACB1D7E2}"/>
                </a:ext>
              </a:extLst>
            </p:cNvPr>
            <p:cNvSpPr/>
            <p:nvPr/>
          </p:nvSpPr>
          <p:spPr>
            <a:xfrm>
              <a:off x="6393899" y="3453500"/>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endParaRPr lang="en-US" sz="1500">
                <a:solidFill>
                  <a:srgbClr val="000000"/>
                </a:solidFill>
                <a:latin typeface="Trebuchet MS"/>
              </a:endParaRPr>
            </a:p>
          </p:txBody>
        </p:sp>
        <p:cxnSp>
          <p:nvCxnSpPr>
            <p:cNvPr id="53" name="Straight Arrow Connector 52">
              <a:extLst>
                <a:ext uri="{FF2B5EF4-FFF2-40B4-BE49-F238E27FC236}">
                  <a16:creationId xmlns:a16="http://schemas.microsoft.com/office/drawing/2014/main" id="{2E40D9E3-D568-4659-AF59-51A276EC33D8}"/>
                </a:ext>
              </a:extLst>
            </p:cNvPr>
            <p:cNvCxnSpPr>
              <a:endCxn id="52" idx="4"/>
            </p:cNvCxnSpPr>
            <p:nvPr/>
          </p:nvCxnSpPr>
          <p:spPr>
            <a:xfrm flipV="1">
              <a:off x="6561929" y="3805192"/>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868CA06-CF5C-4261-A7D7-8522546ED1E3}"/>
                </a:ext>
              </a:extLst>
            </p:cNvPr>
            <p:cNvCxnSpPr>
              <a:cxnSpLocks/>
              <a:stCxn id="52" idx="0"/>
            </p:cNvCxnSpPr>
            <p:nvPr/>
          </p:nvCxnSpPr>
          <p:spPr>
            <a:xfrm flipV="1">
              <a:off x="6561930" y="2987456"/>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D816C090-E462-4C11-8590-3BA8214AB3B3}"/>
                </a:ext>
              </a:extLst>
            </p:cNvPr>
            <p:cNvCxnSpPr>
              <a:cxnSpLocks/>
              <a:stCxn id="52" idx="7"/>
              <a:endCxn id="59" idx="3"/>
            </p:cNvCxnSpPr>
            <p:nvPr/>
          </p:nvCxnSpPr>
          <p:spPr>
            <a:xfrm rot="16200000" flipH="1">
              <a:off x="6889905" y="3295843"/>
              <a:ext cx="258237" cy="676559"/>
            </a:xfrm>
            <a:prstGeom prst="curvedConnector5">
              <a:avLst>
                <a:gd name="adj1" fmla="val -88523"/>
                <a:gd name="adj2" fmla="val 50000"/>
                <a:gd name="adj3" fmla="val 188523"/>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57C7C6F-FC79-4D09-BC12-09E1F64666EC}"/>
                </a:ext>
              </a:extLst>
            </p:cNvPr>
            <p:cNvSpPr txBox="1"/>
            <p:nvPr/>
          </p:nvSpPr>
          <p:spPr>
            <a:xfrm>
              <a:off x="6393899" y="4193953"/>
              <a:ext cx="554383" cy="387798"/>
            </a:xfrm>
            <a:prstGeom prst="rect">
              <a:avLst/>
            </a:prstGeom>
            <a:noFill/>
          </p:spPr>
          <p:txBody>
            <a:bodyPr wrap="none" rtlCol="0">
              <a:spAutoFit/>
            </a:bodyPr>
            <a:lstStyle/>
            <a:p>
              <a:pPr defTabSz="381008">
                <a:defRPr/>
              </a:pPr>
              <a:r>
                <a:rPr lang="en-US" sz="1500" dirty="0"/>
                <a:t>x</a:t>
              </a:r>
              <a:r>
                <a:rPr lang="en-US" sz="1500" baseline="-25000" dirty="0"/>
                <a:t>t+1</a:t>
              </a:r>
              <a:endParaRPr lang="en-US" sz="1500" dirty="0"/>
            </a:p>
          </p:txBody>
        </p:sp>
        <p:sp>
          <p:nvSpPr>
            <p:cNvPr id="57" name="TextBox 56">
              <a:extLst>
                <a:ext uri="{FF2B5EF4-FFF2-40B4-BE49-F238E27FC236}">
                  <a16:creationId xmlns:a16="http://schemas.microsoft.com/office/drawing/2014/main" id="{91378058-3675-4878-B444-50BD5EFB8473}"/>
                </a:ext>
              </a:extLst>
            </p:cNvPr>
            <p:cNvSpPr txBox="1"/>
            <p:nvPr/>
          </p:nvSpPr>
          <p:spPr>
            <a:xfrm>
              <a:off x="6393899" y="2604092"/>
              <a:ext cx="554383" cy="387798"/>
            </a:xfrm>
            <a:prstGeom prst="rect">
              <a:avLst/>
            </a:prstGeom>
            <a:noFill/>
          </p:spPr>
          <p:txBody>
            <a:bodyPr wrap="none" rtlCol="0">
              <a:spAutoFit/>
            </a:bodyPr>
            <a:lstStyle/>
            <a:p>
              <a:pPr defTabSz="381008">
                <a:defRPr/>
              </a:pPr>
              <a:r>
                <a:rPr lang="en-US" sz="1500" dirty="0"/>
                <a:t>y</a:t>
              </a:r>
              <a:r>
                <a:rPr lang="en-US" sz="1500" baseline="-25000" dirty="0"/>
                <a:t>t+1</a:t>
              </a:r>
              <a:endParaRPr lang="en-US" sz="1500" dirty="0"/>
            </a:p>
          </p:txBody>
        </p:sp>
        <p:sp>
          <p:nvSpPr>
            <p:cNvPr id="59" name="Oval 58">
              <a:extLst>
                <a:ext uri="{FF2B5EF4-FFF2-40B4-BE49-F238E27FC236}">
                  <a16:creationId xmlns:a16="http://schemas.microsoft.com/office/drawing/2014/main" id="{3FC0C93E-E8E6-420E-B93F-4F3A2325D9C3}"/>
                </a:ext>
              </a:extLst>
            </p:cNvPr>
            <p:cNvSpPr/>
            <p:nvPr/>
          </p:nvSpPr>
          <p:spPr>
            <a:xfrm>
              <a:off x="7308089" y="3463053"/>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1008">
                <a:defRPr/>
              </a:pPr>
              <a:endParaRPr lang="en-US" sz="1500">
                <a:solidFill>
                  <a:srgbClr val="000000"/>
                </a:solidFill>
                <a:latin typeface="Trebuchet MS"/>
              </a:endParaRPr>
            </a:p>
          </p:txBody>
        </p:sp>
        <p:cxnSp>
          <p:nvCxnSpPr>
            <p:cNvPr id="60" name="Straight Arrow Connector 59">
              <a:extLst>
                <a:ext uri="{FF2B5EF4-FFF2-40B4-BE49-F238E27FC236}">
                  <a16:creationId xmlns:a16="http://schemas.microsoft.com/office/drawing/2014/main" id="{30CE7304-8A0C-481C-8985-F197A64ACF8E}"/>
                </a:ext>
              </a:extLst>
            </p:cNvPr>
            <p:cNvCxnSpPr>
              <a:endCxn id="59" idx="4"/>
            </p:cNvCxnSpPr>
            <p:nvPr/>
          </p:nvCxnSpPr>
          <p:spPr>
            <a:xfrm flipV="1">
              <a:off x="7476119" y="3814745"/>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584709B-D276-40B5-A82C-C82FFE48E024}"/>
                </a:ext>
              </a:extLst>
            </p:cNvPr>
            <p:cNvCxnSpPr>
              <a:cxnSpLocks/>
              <a:stCxn id="59" idx="0"/>
            </p:cNvCxnSpPr>
            <p:nvPr/>
          </p:nvCxnSpPr>
          <p:spPr>
            <a:xfrm flipV="1">
              <a:off x="7476120" y="2997009"/>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1CC12171-9BD1-44C2-8DAE-9770A4BDE5D6}"/>
                </a:ext>
              </a:extLst>
            </p:cNvPr>
            <p:cNvCxnSpPr>
              <a:cxnSpLocks/>
              <a:stCxn id="59" idx="7"/>
            </p:cNvCxnSpPr>
            <p:nvPr/>
          </p:nvCxnSpPr>
          <p:spPr>
            <a:xfrm rot="16200000" flipH="1">
              <a:off x="7664085" y="3445406"/>
              <a:ext cx="370225" cy="508527"/>
            </a:xfrm>
            <a:prstGeom prst="curvedConnector4">
              <a:avLst>
                <a:gd name="adj1" fmla="val -61746"/>
                <a:gd name="adj2" fmla="val 54839"/>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89CA752-23F0-43A2-894F-0B83015541FA}"/>
                </a:ext>
              </a:extLst>
            </p:cNvPr>
            <p:cNvSpPr txBox="1"/>
            <p:nvPr/>
          </p:nvSpPr>
          <p:spPr>
            <a:xfrm>
              <a:off x="7308089" y="4203505"/>
              <a:ext cx="554383" cy="387798"/>
            </a:xfrm>
            <a:prstGeom prst="rect">
              <a:avLst/>
            </a:prstGeom>
            <a:noFill/>
          </p:spPr>
          <p:txBody>
            <a:bodyPr wrap="none" rtlCol="0">
              <a:spAutoFit/>
            </a:bodyPr>
            <a:lstStyle/>
            <a:p>
              <a:pPr defTabSz="381008">
                <a:defRPr/>
              </a:pPr>
              <a:r>
                <a:rPr lang="en-US" sz="1500" dirty="0"/>
                <a:t>x</a:t>
              </a:r>
              <a:r>
                <a:rPr lang="en-US" sz="1500" baseline="-25000" dirty="0"/>
                <a:t>t+2</a:t>
              </a:r>
              <a:endParaRPr lang="en-US" sz="1500" dirty="0"/>
            </a:p>
          </p:txBody>
        </p:sp>
        <p:sp>
          <p:nvSpPr>
            <p:cNvPr id="64" name="TextBox 63">
              <a:extLst>
                <a:ext uri="{FF2B5EF4-FFF2-40B4-BE49-F238E27FC236}">
                  <a16:creationId xmlns:a16="http://schemas.microsoft.com/office/drawing/2014/main" id="{BE9DC19A-587D-4088-B2F9-F85AC203175A}"/>
                </a:ext>
              </a:extLst>
            </p:cNvPr>
            <p:cNvSpPr txBox="1"/>
            <p:nvPr/>
          </p:nvSpPr>
          <p:spPr>
            <a:xfrm>
              <a:off x="7308089" y="2613645"/>
              <a:ext cx="554383" cy="387798"/>
            </a:xfrm>
            <a:prstGeom prst="rect">
              <a:avLst/>
            </a:prstGeom>
            <a:noFill/>
          </p:spPr>
          <p:txBody>
            <a:bodyPr wrap="none" rtlCol="0">
              <a:spAutoFit/>
            </a:bodyPr>
            <a:lstStyle/>
            <a:p>
              <a:pPr defTabSz="381008">
                <a:defRPr/>
              </a:pPr>
              <a:r>
                <a:rPr lang="en-US" sz="1500" dirty="0"/>
                <a:t>y</a:t>
              </a:r>
              <a:r>
                <a:rPr lang="en-US" sz="1500" baseline="-25000" dirty="0"/>
                <a:t>t+2</a:t>
              </a:r>
              <a:endParaRPr lang="en-US" sz="1500" dirty="0"/>
            </a:p>
          </p:txBody>
        </p:sp>
        <p:cxnSp>
          <p:nvCxnSpPr>
            <p:cNvPr id="67" name="Straight Arrow Connector 66">
              <a:extLst>
                <a:ext uri="{FF2B5EF4-FFF2-40B4-BE49-F238E27FC236}">
                  <a16:creationId xmlns:a16="http://schemas.microsoft.com/office/drawing/2014/main" id="{10DCF62F-BE27-42EF-A20E-BC95822B2C08}"/>
                </a:ext>
              </a:extLst>
            </p:cNvPr>
            <p:cNvCxnSpPr>
              <a:cxnSpLocks/>
            </p:cNvCxnSpPr>
            <p:nvPr/>
          </p:nvCxnSpPr>
          <p:spPr>
            <a:xfrm>
              <a:off x="4662718" y="5008967"/>
              <a:ext cx="2932216" cy="0"/>
            </a:xfrm>
            <a:prstGeom prst="straightConnector1">
              <a:avLst/>
            </a:prstGeom>
            <a:ln w="31750">
              <a:solidFill>
                <a:srgbClr val="002060"/>
              </a:solidFill>
              <a:tailEnd type="triangle"/>
            </a:ln>
          </p:spPr>
          <p:style>
            <a:lnRef idx="1">
              <a:schemeClr val="accent5"/>
            </a:lnRef>
            <a:fillRef idx="0">
              <a:schemeClr val="accent5"/>
            </a:fillRef>
            <a:effectRef idx="0">
              <a:schemeClr val="accent5"/>
            </a:effectRef>
            <a:fontRef idx="minor">
              <a:schemeClr val="tx1"/>
            </a:fontRef>
          </p:style>
        </p:cxnSp>
        <p:sp>
          <p:nvSpPr>
            <p:cNvPr id="69" name="TextBox 68">
              <a:extLst>
                <a:ext uri="{FF2B5EF4-FFF2-40B4-BE49-F238E27FC236}">
                  <a16:creationId xmlns:a16="http://schemas.microsoft.com/office/drawing/2014/main" id="{1D3C8074-6BC0-4AD4-A865-44055931FBF3}"/>
                </a:ext>
              </a:extLst>
            </p:cNvPr>
            <p:cNvSpPr txBox="1"/>
            <p:nvPr/>
          </p:nvSpPr>
          <p:spPr>
            <a:xfrm>
              <a:off x="5384872" y="5041218"/>
              <a:ext cx="1958614" cy="387798"/>
            </a:xfrm>
            <a:prstGeom prst="rect">
              <a:avLst/>
            </a:prstGeom>
            <a:noFill/>
          </p:spPr>
          <p:txBody>
            <a:bodyPr wrap="none" rtlCol="0">
              <a:spAutoFit/>
            </a:bodyPr>
            <a:lstStyle/>
            <a:p>
              <a:pPr defTabSz="381008">
                <a:defRPr/>
              </a:pPr>
              <a:r>
                <a:rPr lang="en-US" sz="1500" dirty="0"/>
                <a:t>Unrolling in Time</a:t>
              </a:r>
            </a:p>
          </p:txBody>
        </p:sp>
        <p:sp>
          <p:nvSpPr>
            <p:cNvPr id="70" name="TextBox 69">
              <a:extLst>
                <a:ext uri="{FF2B5EF4-FFF2-40B4-BE49-F238E27FC236}">
                  <a16:creationId xmlns:a16="http://schemas.microsoft.com/office/drawing/2014/main" id="{AA0A2D9B-5578-4A1D-89D7-F30A7AA86478}"/>
                </a:ext>
              </a:extLst>
            </p:cNvPr>
            <p:cNvSpPr txBox="1"/>
            <p:nvPr/>
          </p:nvSpPr>
          <p:spPr>
            <a:xfrm>
              <a:off x="3277915" y="3035812"/>
              <a:ext cx="337015" cy="387798"/>
            </a:xfrm>
            <a:prstGeom prst="rect">
              <a:avLst/>
            </a:prstGeom>
            <a:noFill/>
          </p:spPr>
          <p:txBody>
            <a:bodyPr wrap="none" rtlCol="0">
              <a:spAutoFit/>
            </a:bodyPr>
            <a:lstStyle/>
            <a:p>
              <a:pPr defTabSz="381008">
                <a:defRPr/>
              </a:pPr>
              <a:r>
                <a:rPr lang="en-US" sz="1500" dirty="0"/>
                <a:t>s</a:t>
              </a:r>
            </a:p>
          </p:txBody>
        </p:sp>
        <p:sp>
          <p:nvSpPr>
            <p:cNvPr id="72" name="TextBox 71">
              <a:extLst>
                <a:ext uri="{FF2B5EF4-FFF2-40B4-BE49-F238E27FC236}">
                  <a16:creationId xmlns:a16="http://schemas.microsoft.com/office/drawing/2014/main" id="{2971CB6D-A025-4991-8058-5E68CAAB58F8}"/>
                </a:ext>
              </a:extLst>
            </p:cNvPr>
            <p:cNvSpPr txBox="1"/>
            <p:nvPr/>
          </p:nvSpPr>
          <p:spPr>
            <a:xfrm>
              <a:off x="4847493" y="2933947"/>
              <a:ext cx="515911" cy="387798"/>
            </a:xfrm>
            <a:prstGeom prst="rect">
              <a:avLst/>
            </a:prstGeom>
            <a:noFill/>
          </p:spPr>
          <p:txBody>
            <a:bodyPr wrap="none" rtlCol="0">
              <a:spAutoFit/>
            </a:bodyPr>
            <a:lstStyle/>
            <a:p>
              <a:pPr defTabSz="381008">
                <a:defRPr/>
              </a:pPr>
              <a:r>
                <a:rPr lang="en-US" sz="1500" dirty="0"/>
                <a:t>s</a:t>
              </a:r>
              <a:r>
                <a:rPr lang="en-US" sz="1500" baseline="-25000" dirty="0"/>
                <a:t>t-1</a:t>
              </a:r>
              <a:endParaRPr lang="en-US" sz="1500" dirty="0"/>
            </a:p>
          </p:txBody>
        </p:sp>
        <p:sp>
          <p:nvSpPr>
            <p:cNvPr id="73" name="TextBox 72">
              <a:extLst>
                <a:ext uri="{FF2B5EF4-FFF2-40B4-BE49-F238E27FC236}">
                  <a16:creationId xmlns:a16="http://schemas.microsoft.com/office/drawing/2014/main" id="{9653BE72-7AD8-4415-8C80-F683F05DD4C3}"/>
                </a:ext>
              </a:extLst>
            </p:cNvPr>
            <p:cNvSpPr txBox="1"/>
            <p:nvPr/>
          </p:nvSpPr>
          <p:spPr>
            <a:xfrm>
              <a:off x="5779589" y="2922384"/>
              <a:ext cx="379334" cy="387798"/>
            </a:xfrm>
            <a:prstGeom prst="rect">
              <a:avLst/>
            </a:prstGeom>
            <a:noFill/>
          </p:spPr>
          <p:txBody>
            <a:bodyPr wrap="none" rtlCol="0">
              <a:spAutoFit/>
            </a:bodyPr>
            <a:lstStyle/>
            <a:p>
              <a:pPr defTabSz="381008">
                <a:defRPr/>
              </a:pPr>
              <a:r>
                <a:rPr lang="en-US" sz="1500" dirty="0" err="1"/>
                <a:t>s</a:t>
              </a:r>
              <a:r>
                <a:rPr lang="en-US" sz="1500" baseline="-25000" dirty="0" err="1"/>
                <a:t>t</a:t>
              </a:r>
              <a:endParaRPr lang="en-US" sz="1500" dirty="0"/>
            </a:p>
          </p:txBody>
        </p:sp>
        <p:sp>
          <p:nvSpPr>
            <p:cNvPr id="74" name="TextBox 73">
              <a:extLst>
                <a:ext uri="{FF2B5EF4-FFF2-40B4-BE49-F238E27FC236}">
                  <a16:creationId xmlns:a16="http://schemas.microsoft.com/office/drawing/2014/main" id="{4EDD9317-2941-4BF6-BDC2-D4713B84A73D}"/>
                </a:ext>
              </a:extLst>
            </p:cNvPr>
            <p:cNvSpPr txBox="1"/>
            <p:nvPr/>
          </p:nvSpPr>
          <p:spPr>
            <a:xfrm>
              <a:off x="6675725" y="2925627"/>
              <a:ext cx="554383" cy="387798"/>
            </a:xfrm>
            <a:prstGeom prst="rect">
              <a:avLst/>
            </a:prstGeom>
            <a:noFill/>
          </p:spPr>
          <p:txBody>
            <a:bodyPr wrap="none" rtlCol="0">
              <a:spAutoFit/>
            </a:bodyPr>
            <a:lstStyle/>
            <a:p>
              <a:pPr defTabSz="381008">
                <a:defRPr/>
              </a:pPr>
              <a:r>
                <a:rPr lang="en-US" sz="1500" dirty="0"/>
                <a:t>s</a:t>
              </a:r>
              <a:r>
                <a:rPr lang="en-US" sz="1500" baseline="-25000" dirty="0"/>
                <a:t>t+1</a:t>
              </a:r>
              <a:endParaRPr lang="en-US" sz="1500" dirty="0"/>
            </a:p>
          </p:txBody>
        </p:sp>
        <p:sp>
          <p:nvSpPr>
            <p:cNvPr id="75" name="TextBox 74">
              <a:extLst>
                <a:ext uri="{FF2B5EF4-FFF2-40B4-BE49-F238E27FC236}">
                  <a16:creationId xmlns:a16="http://schemas.microsoft.com/office/drawing/2014/main" id="{6658575C-F382-4259-8B71-EF8F36327E52}"/>
                </a:ext>
              </a:extLst>
            </p:cNvPr>
            <p:cNvSpPr txBox="1"/>
            <p:nvPr/>
          </p:nvSpPr>
          <p:spPr>
            <a:xfrm>
              <a:off x="7551911" y="2919138"/>
              <a:ext cx="554383" cy="387798"/>
            </a:xfrm>
            <a:prstGeom prst="rect">
              <a:avLst/>
            </a:prstGeom>
            <a:noFill/>
          </p:spPr>
          <p:txBody>
            <a:bodyPr wrap="none" rtlCol="0">
              <a:spAutoFit/>
            </a:bodyPr>
            <a:lstStyle/>
            <a:p>
              <a:pPr defTabSz="381008">
                <a:defRPr/>
              </a:pPr>
              <a:r>
                <a:rPr lang="en-US" sz="1500" dirty="0"/>
                <a:t>s</a:t>
              </a:r>
              <a:r>
                <a:rPr lang="en-US" sz="1500" baseline="-25000" dirty="0"/>
                <a:t>t+2</a:t>
              </a:r>
              <a:endParaRPr lang="en-US" sz="1500" dirty="0"/>
            </a:p>
          </p:txBody>
        </p:sp>
      </p:gr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GB" sz="2000" dirty="0">
                <a:solidFill>
                  <a:srgbClr val="76B900"/>
                </a:solidFill>
              </a:rPr>
              <a:t>Basic principles</a:t>
            </a:r>
            <a:endParaRPr lang="en-US" sz="2000" dirty="0">
              <a:solidFill>
                <a:srgbClr val="76B900"/>
              </a:solidFill>
            </a:endParaRPr>
          </a:p>
        </p:txBody>
      </p:sp>
    </p:spTree>
    <p:extLst>
      <p:ext uri="{BB962C8B-B14F-4D97-AF65-F5344CB8AC3E}">
        <p14:creationId xmlns:p14="http://schemas.microsoft.com/office/powerpoint/2010/main" val="4971463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b="1" dirty="0"/>
              <a:t>Long Short Term (LSTM) Cell</a:t>
            </a:r>
          </a:p>
        </p:txBody>
      </p:sp>
      <p:pic>
        <p:nvPicPr>
          <p:cNvPr id="5" name="Picture 4" descr="A close up of a map&#10;&#10;Description generated with very high confidence">
            <a:extLst>
              <a:ext uri="{FF2B5EF4-FFF2-40B4-BE49-F238E27FC236}">
                <a16:creationId xmlns:a16="http://schemas.microsoft.com/office/drawing/2014/main" id="{B837C199-E3B6-4EC1-A744-EF12809A1E1F}"/>
              </a:ext>
            </a:extLst>
          </p:cNvPr>
          <p:cNvPicPr>
            <a:picLocks noChangeAspect="1"/>
          </p:cNvPicPr>
          <p:nvPr/>
        </p:nvPicPr>
        <p:blipFill>
          <a:blip r:embed="rId3"/>
          <a:stretch>
            <a:fillRect/>
          </a:stretch>
        </p:blipFill>
        <p:spPr>
          <a:xfrm>
            <a:off x="117319" y="1768183"/>
            <a:ext cx="5080486" cy="2665584"/>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BEF5E3F7-F8DF-4AD6-8AF4-F19E77E8A795}"/>
              </a:ext>
            </a:extLst>
          </p:cNvPr>
          <p:cNvPicPr>
            <a:picLocks noChangeAspect="1"/>
          </p:cNvPicPr>
          <p:nvPr/>
        </p:nvPicPr>
        <p:blipFill>
          <a:blip r:embed="rId4"/>
          <a:stretch>
            <a:fillRect/>
          </a:stretch>
        </p:blipFill>
        <p:spPr>
          <a:xfrm>
            <a:off x="5197805" y="2116639"/>
            <a:ext cx="3530906" cy="1968671"/>
          </a:xfrm>
          <a:prstGeom prst="rect">
            <a:avLst/>
          </a:prstGeom>
        </p:spPr>
      </p:pic>
      <p:sp>
        <p:nvSpPr>
          <p:cNvPr id="3" name="Text Placeholder 3">
            <a:extLst>
              <a:ext uri="{FF2B5EF4-FFF2-40B4-BE49-F238E27FC236}">
                <a16:creationId xmlns:a16="http://schemas.microsoft.com/office/drawing/2014/main" id="{EA9B7519-11CA-4949-948A-B6E1C5EFB16A}"/>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GB" sz="2000" dirty="0">
                <a:solidFill>
                  <a:srgbClr val="76B900"/>
                </a:solidFill>
              </a:rPr>
              <a:t>Addressing problems of stability</a:t>
            </a:r>
            <a:endParaRPr lang="en-US" sz="2000" dirty="0">
              <a:solidFill>
                <a:srgbClr val="76B900"/>
              </a:solidFill>
            </a:endParaRPr>
          </a:p>
        </p:txBody>
      </p:sp>
    </p:spTree>
    <p:extLst>
      <p:ext uri="{BB962C8B-B14F-4D97-AF65-F5344CB8AC3E}">
        <p14:creationId xmlns:p14="http://schemas.microsoft.com/office/powerpoint/2010/main" val="1406985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CNNs</a:t>
            </a:r>
            <a:endParaRPr lang="en-US" dirty="0">
              <a:latin typeface="Trebuchet MS"/>
            </a:endParaRPr>
          </a:p>
        </p:txBody>
      </p:sp>
    </p:spTree>
    <p:extLst>
      <p:ext uri="{BB962C8B-B14F-4D97-AF65-F5344CB8AC3E}">
        <p14:creationId xmlns:p14="http://schemas.microsoft.com/office/powerpoint/2010/main" val="83486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b="1" dirty="0"/>
              <a:t>Convolutional Neural Networks</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GB" sz="2000" dirty="0">
                <a:solidFill>
                  <a:srgbClr val="76B900"/>
                </a:solidFill>
              </a:rPr>
              <a:t>Basic principles</a:t>
            </a:r>
            <a:endParaRPr lang="en-US" sz="2000" dirty="0">
              <a:solidFill>
                <a:srgbClr val="76B900"/>
              </a:solidFill>
            </a:endParaRPr>
          </a:p>
        </p:txBody>
      </p:sp>
      <p:pic>
        <p:nvPicPr>
          <p:cNvPr id="4098" name="Picture 2" descr="enter image description here">
            <a:extLst>
              <a:ext uri="{FF2B5EF4-FFF2-40B4-BE49-F238E27FC236}">
                <a16:creationId xmlns:a16="http://schemas.microsoft.com/office/drawing/2014/main" id="{3243D6A2-6C1E-4847-B89D-DE573D5078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7719" y="1855262"/>
            <a:ext cx="5008563" cy="2524125"/>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EC1DF1D-52AB-42D5-93BE-DD90A766B95A}"/>
              </a:ext>
            </a:extLst>
          </p:cNvPr>
          <p:cNvSpPr txBox="1"/>
          <p:nvPr/>
        </p:nvSpPr>
        <p:spPr>
          <a:xfrm>
            <a:off x="1" y="4784428"/>
            <a:ext cx="7105988" cy="3742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err="1">
                <a:solidFill>
                  <a:srgbClr val="222222"/>
                </a:solidFill>
                <a:latin typeface="Arial" panose="020B0604020202020204" pitchFamily="34" charset="0"/>
              </a:rPr>
              <a:t>Severyn</a:t>
            </a:r>
            <a:r>
              <a:rPr lang="en-US" sz="916" dirty="0">
                <a:solidFill>
                  <a:srgbClr val="222222"/>
                </a:solidFill>
                <a:latin typeface="Arial" panose="020B0604020202020204" pitchFamily="34" charset="0"/>
              </a:rPr>
              <a:t>, </a:t>
            </a:r>
            <a:r>
              <a:rPr lang="en-US" sz="916" dirty="0" err="1">
                <a:solidFill>
                  <a:srgbClr val="222222"/>
                </a:solidFill>
                <a:latin typeface="Arial" panose="020B0604020202020204" pitchFamily="34" charset="0"/>
              </a:rPr>
              <a:t>Aliaksei</a:t>
            </a:r>
            <a:r>
              <a:rPr lang="en-US" sz="916" dirty="0">
                <a:solidFill>
                  <a:srgbClr val="222222"/>
                </a:solidFill>
                <a:latin typeface="Arial" panose="020B0604020202020204" pitchFamily="34" charset="0"/>
              </a:rPr>
              <a:t>, and Alessandro </a:t>
            </a:r>
            <a:r>
              <a:rPr lang="en-US" sz="916" dirty="0" err="1">
                <a:solidFill>
                  <a:srgbClr val="222222"/>
                </a:solidFill>
                <a:latin typeface="Arial" panose="020B0604020202020204" pitchFamily="34" charset="0"/>
              </a:rPr>
              <a:t>Moschitti</a:t>
            </a:r>
            <a:r>
              <a:rPr lang="en-US" sz="916" dirty="0">
                <a:solidFill>
                  <a:srgbClr val="222222"/>
                </a:solidFill>
                <a:latin typeface="Arial" panose="020B0604020202020204" pitchFamily="34" charset="0"/>
              </a:rPr>
              <a:t>. "</a:t>
            </a:r>
            <a:r>
              <a:rPr lang="en-US" sz="916" dirty="0" err="1">
                <a:solidFill>
                  <a:srgbClr val="222222"/>
                </a:solidFill>
                <a:latin typeface="Arial" panose="020B0604020202020204" pitchFamily="34" charset="0"/>
              </a:rPr>
              <a:t>Unitn</a:t>
            </a:r>
            <a:r>
              <a:rPr lang="en-US" sz="916" dirty="0">
                <a:solidFill>
                  <a:srgbClr val="222222"/>
                </a:solidFill>
                <a:latin typeface="Arial" panose="020B0604020202020204" pitchFamily="34" charset="0"/>
              </a:rPr>
              <a:t>: Training deep convolutional neural network for twitter sentiment classification." </a:t>
            </a:r>
            <a:r>
              <a:rPr lang="en-US" sz="916" i="1" dirty="0">
                <a:solidFill>
                  <a:srgbClr val="222222"/>
                </a:solidFill>
                <a:latin typeface="Arial" panose="020B0604020202020204" pitchFamily="34" charset="0"/>
              </a:rPr>
              <a:t>Proceedings of the 9th international workshop on semantic evaluation (</a:t>
            </a:r>
            <a:r>
              <a:rPr lang="en-US" sz="916" i="1" dirty="0" err="1">
                <a:solidFill>
                  <a:srgbClr val="222222"/>
                </a:solidFill>
                <a:latin typeface="Arial" panose="020B0604020202020204" pitchFamily="34" charset="0"/>
              </a:rPr>
              <a:t>SemEval</a:t>
            </a:r>
            <a:r>
              <a:rPr lang="en-US" sz="916" i="1" dirty="0">
                <a:solidFill>
                  <a:srgbClr val="222222"/>
                </a:solidFill>
                <a:latin typeface="Arial" panose="020B0604020202020204" pitchFamily="34" charset="0"/>
              </a:rPr>
              <a:t> 2015)</a:t>
            </a:r>
            <a:r>
              <a:rPr lang="en-US" sz="916" dirty="0">
                <a:solidFill>
                  <a:srgbClr val="222222"/>
                </a:solidFill>
                <a:latin typeface="Arial" panose="020B0604020202020204" pitchFamily="34" charset="0"/>
              </a:rPr>
              <a:t>. 2015.</a:t>
            </a:r>
            <a:endParaRPr lang="en-US" sz="916" dirty="0"/>
          </a:p>
        </p:txBody>
      </p:sp>
    </p:spTree>
    <p:extLst>
      <p:ext uri="{BB962C8B-B14F-4D97-AF65-F5344CB8AC3E}">
        <p14:creationId xmlns:p14="http://schemas.microsoft.com/office/powerpoint/2010/main" val="1399944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7"/>
          <p:cNvSpPr/>
          <p:nvPr/>
        </p:nvSpPr>
        <p:spPr>
          <a:xfrm>
            <a:off x="3909060" y="1960468"/>
            <a:ext cx="1325880" cy="1143000"/>
          </a:xfrm>
          <a:prstGeom prst="hexagon">
            <a:avLst>
              <a:gd name="adj" fmla="val 25000"/>
              <a:gd name="vf" fmla="val 115470"/>
            </a:avLst>
          </a:prstGeom>
          <a:solidFill>
            <a:schemeClr val="lt2"/>
          </a:solidFill>
          <a:ln>
            <a:noFill/>
          </a:ln>
        </p:spPr>
        <p:txBody>
          <a:bodyPr spcFirstLastPara="1" wrap="square" lIns="45713" tIns="22850" rIns="45713" bIns="22850" anchor="ctr" anchorCtr="0">
            <a:noAutofit/>
          </a:bodyPr>
          <a:lstStyle/>
          <a:p>
            <a:pPr algn="ctr" defTabSz="457200">
              <a:defRPr/>
            </a:pPr>
            <a:r>
              <a:rPr lang="en-US" sz="1200">
                <a:solidFill>
                  <a:srgbClr val="FFFFFF"/>
                </a:solidFill>
              </a:rPr>
              <a:t>Natural Language Processing</a:t>
            </a:r>
            <a:endParaRPr sz="700"/>
          </a:p>
        </p:txBody>
      </p:sp>
      <p:sp>
        <p:nvSpPr>
          <p:cNvPr id="438" name="Google Shape;438;p7"/>
          <p:cNvSpPr/>
          <p:nvPr/>
        </p:nvSpPr>
        <p:spPr>
          <a:xfrm>
            <a:off x="3909060" y="770537"/>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General Q&amp;A</a:t>
            </a:r>
            <a:endParaRPr sz="700"/>
          </a:p>
        </p:txBody>
      </p:sp>
      <p:sp>
        <p:nvSpPr>
          <p:cNvPr id="439" name="Google Shape;439;p7"/>
          <p:cNvSpPr/>
          <p:nvPr/>
        </p:nvSpPr>
        <p:spPr>
          <a:xfrm>
            <a:off x="3909060" y="3150399"/>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Translation</a:t>
            </a:r>
            <a:endParaRPr sz="700"/>
          </a:p>
        </p:txBody>
      </p:sp>
      <p:sp>
        <p:nvSpPr>
          <p:cNvPr id="440" name="Google Shape;440;p7"/>
          <p:cNvSpPr/>
          <p:nvPr/>
        </p:nvSpPr>
        <p:spPr>
          <a:xfrm>
            <a:off x="4990494" y="1360205"/>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Summary Generation</a:t>
            </a:r>
            <a:endParaRPr sz="700"/>
          </a:p>
        </p:txBody>
      </p:sp>
      <p:sp>
        <p:nvSpPr>
          <p:cNvPr id="441" name="Google Shape;441;p7"/>
          <p:cNvSpPr/>
          <p:nvPr/>
        </p:nvSpPr>
        <p:spPr>
          <a:xfrm>
            <a:off x="4990494" y="2550136"/>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Automatic Dialogue Generation</a:t>
            </a:r>
            <a:endParaRPr sz="700"/>
          </a:p>
        </p:txBody>
      </p:sp>
      <p:sp>
        <p:nvSpPr>
          <p:cNvPr id="442" name="Google Shape;442;p7"/>
          <p:cNvSpPr/>
          <p:nvPr/>
        </p:nvSpPr>
        <p:spPr>
          <a:xfrm>
            <a:off x="2827627" y="1360205"/>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Intent Detection</a:t>
            </a:r>
            <a:endParaRPr sz="700"/>
          </a:p>
        </p:txBody>
      </p:sp>
      <p:sp>
        <p:nvSpPr>
          <p:cNvPr id="443" name="Google Shape;443;p7"/>
          <p:cNvSpPr/>
          <p:nvPr/>
        </p:nvSpPr>
        <p:spPr>
          <a:xfrm>
            <a:off x="2827627" y="2550136"/>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Auto Completion</a:t>
            </a:r>
            <a:endParaRPr sz="700"/>
          </a:p>
        </p:txBody>
      </p:sp>
      <p:sp>
        <p:nvSpPr>
          <p:cNvPr id="444" name="Google Shape;444;p7"/>
          <p:cNvSpPr/>
          <p:nvPr/>
        </p:nvSpPr>
        <p:spPr>
          <a:xfrm>
            <a:off x="6071927" y="1960468"/>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Word Sense</a:t>
            </a:r>
            <a:endParaRPr sz="700"/>
          </a:p>
        </p:txBody>
      </p:sp>
      <p:sp>
        <p:nvSpPr>
          <p:cNvPr id="445" name="Google Shape;445;p7"/>
          <p:cNvSpPr/>
          <p:nvPr/>
        </p:nvSpPr>
        <p:spPr>
          <a:xfrm>
            <a:off x="4990493" y="3740067"/>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Code Generation</a:t>
            </a:r>
            <a:endParaRPr sz="700"/>
          </a:p>
        </p:txBody>
      </p:sp>
      <p:sp>
        <p:nvSpPr>
          <p:cNvPr id="446" name="Google Shape;446;p7"/>
          <p:cNvSpPr/>
          <p:nvPr/>
        </p:nvSpPr>
        <p:spPr>
          <a:xfrm>
            <a:off x="1746194" y="1949873"/>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Common Sense Reasoning</a:t>
            </a:r>
            <a:endParaRPr sz="700"/>
          </a:p>
        </p:txBody>
      </p:sp>
      <p:sp>
        <p:nvSpPr>
          <p:cNvPr id="447" name="Google Shape;447;p7"/>
          <p:cNvSpPr/>
          <p:nvPr/>
        </p:nvSpPr>
        <p:spPr>
          <a:xfrm>
            <a:off x="4990493" y="152106"/>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Automatic Writing</a:t>
            </a:r>
            <a:endParaRPr sz="700"/>
          </a:p>
        </p:txBody>
      </p:sp>
      <p:sp>
        <p:nvSpPr>
          <p:cNvPr id="448" name="Google Shape;448;p7"/>
          <p:cNvSpPr txBox="1"/>
          <p:nvPr/>
        </p:nvSpPr>
        <p:spPr>
          <a:xfrm>
            <a:off x="7397807" y="4643011"/>
            <a:ext cx="1543853" cy="240046"/>
          </a:xfrm>
          <a:prstGeom prst="rect">
            <a:avLst/>
          </a:prstGeom>
          <a:noFill/>
          <a:ln>
            <a:noFill/>
          </a:ln>
        </p:spPr>
        <p:txBody>
          <a:bodyPr spcFirstLastPara="1" wrap="square" lIns="45713" tIns="22850" rIns="45713" bIns="22850" anchor="ctr" anchorCtr="0">
            <a:spAutoFit/>
          </a:bodyPr>
          <a:lstStyle/>
          <a:p>
            <a:pPr algn="ctr" defTabSz="457200">
              <a:lnSpc>
                <a:spcPct val="90000"/>
              </a:lnSpc>
              <a:defRPr/>
            </a:pPr>
            <a:r>
              <a:rPr lang="en-US" dirty="0">
                <a:solidFill>
                  <a:schemeClr val="bg2"/>
                </a:solidFill>
                <a:latin typeface="Trebuchet MS"/>
                <a:ea typeface="Trebuchet MS"/>
                <a:cs typeface="Trebuchet MS"/>
                <a:sym typeface="Trebuchet MS"/>
              </a:rPr>
              <a:t>And many more….</a:t>
            </a:r>
            <a:endParaRPr sz="700" dirty="0">
              <a:solidFill>
                <a:schemeClr val="bg2"/>
              </a:solidFill>
            </a:endParaRPr>
          </a:p>
        </p:txBody>
      </p:sp>
      <p:sp>
        <p:nvSpPr>
          <p:cNvPr id="449" name="Google Shape;449;p7"/>
          <p:cNvSpPr txBox="1"/>
          <p:nvPr/>
        </p:nvSpPr>
        <p:spPr>
          <a:xfrm>
            <a:off x="415290" y="434341"/>
            <a:ext cx="2364196" cy="492443"/>
          </a:xfrm>
          <a:prstGeom prst="rect">
            <a:avLst/>
          </a:prstGeom>
          <a:noFill/>
          <a:ln>
            <a:noFill/>
          </a:ln>
        </p:spPr>
        <p:txBody>
          <a:bodyPr spcFirstLastPara="1" wrap="square" lIns="45713" tIns="22850" rIns="45713" bIns="22850" anchor="t" anchorCtr="0">
            <a:noAutofit/>
          </a:bodyPr>
          <a:lstStyle/>
          <a:p>
            <a:pPr defTabSz="457200">
              <a:lnSpc>
                <a:spcPct val="90000"/>
              </a:lnSpc>
              <a:defRPr/>
            </a:pPr>
            <a:r>
              <a:rPr lang="en-US" sz="2400">
                <a:solidFill>
                  <a:schemeClr val="bg2"/>
                </a:solidFill>
                <a:latin typeface="Trebuchet MS"/>
                <a:ea typeface="Trebuchet MS"/>
                <a:cs typeface="Trebuchet MS"/>
                <a:sym typeface="Trebuchet MS"/>
              </a:rPr>
              <a:t>NLP TASKS</a:t>
            </a:r>
            <a:endParaRPr sz="700">
              <a:solidFill>
                <a:schemeClr val="bg2"/>
              </a:solidFill>
            </a:endParaRPr>
          </a:p>
        </p:txBody>
      </p:sp>
      <p:sp>
        <p:nvSpPr>
          <p:cNvPr id="450" name="Google Shape;450;p7"/>
          <p:cNvSpPr/>
          <p:nvPr/>
        </p:nvSpPr>
        <p:spPr>
          <a:xfrm>
            <a:off x="2827627" y="3740067"/>
            <a:ext cx="1325880" cy="1143000"/>
          </a:xfrm>
          <a:prstGeom prst="hexagon">
            <a:avLst>
              <a:gd name="adj" fmla="val 25000"/>
              <a:gd name="vf" fmla="val 115470"/>
            </a:avLst>
          </a:prstGeom>
          <a:solidFill>
            <a:srgbClr val="CCFF99"/>
          </a:solidFill>
          <a:ln>
            <a:noFill/>
          </a:ln>
        </p:spPr>
        <p:txBody>
          <a:bodyPr spcFirstLastPara="1" wrap="square" lIns="45713" tIns="22850" rIns="45713" bIns="22850" anchor="ctr" anchorCtr="0">
            <a:noAutofit/>
          </a:bodyPr>
          <a:lstStyle/>
          <a:p>
            <a:pPr algn="ctr" defTabSz="457200">
              <a:defRPr/>
            </a:pPr>
            <a:r>
              <a:rPr lang="en-US" sz="1200"/>
              <a:t>Sentiment Analysis</a:t>
            </a:r>
            <a:endParaRPr sz="7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8"/>
                                        </p:tgtEl>
                                        <p:attrNameLst>
                                          <p:attrName>style.visibility</p:attrName>
                                        </p:attrNameLst>
                                      </p:cBhvr>
                                      <p:to>
                                        <p:strVal val="visible"/>
                                      </p:to>
                                    </p:set>
                                    <p:animEffect transition="in" filter="fade">
                                      <p:cBhvr>
                                        <p:cTn id="7" dur="250"/>
                                        <p:tgtEl>
                                          <p:spTgt spid="438"/>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39"/>
                                        </p:tgtEl>
                                        <p:attrNameLst>
                                          <p:attrName>style.visibility</p:attrName>
                                        </p:attrNameLst>
                                      </p:cBhvr>
                                      <p:to>
                                        <p:strVal val="visible"/>
                                      </p:to>
                                    </p:set>
                                    <p:animEffect transition="in" filter="fade">
                                      <p:cBhvr>
                                        <p:cTn id="11" dur="250"/>
                                        <p:tgtEl>
                                          <p:spTgt spid="43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40"/>
                                        </p:tgtEl>
                                        <p:attrNameLst>
                                          <p:attrName>style.visibility</p:attrName>
                                        </p:attrNameLst>
                                      </p:cBhvr>
                                      <p:to>
                                        <p:strVal val="visible"/>
                                      </p:to>
                                    </p:set>
                                    <p:animEffect transition="in" filter="fade">
                                      <p:cBhvr>
                                        <p:cTn id="15" dur="250"/>
                                        <p:tgtEl>
                                          <p:spTgt spid="44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441"/>
                                        </p:tgtEl>
                                        <p:attrNameLst>
                                          <p:attrName>style.visibility</p:attrName>
                                        </p:attrNameLst>
                                      </p:cBhvr>
                                      <p:to>
                                        <p:strVal val="visible"/>
                                      </p:to>
                                    </p:set>
                                    <p:animEffect transition="in" filter="fade">
                                      <p:cBhvr>
                                        <p:cTn id="19" dur="250"/>
                                        <p:tgtEl>
                                          <p:spTgt spid="441"/>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42"/>
                                        </p:tgtEl>
                                        <p:attrNameLst>
                                          <p:attrName>style.visibility</p:attrName>
                                        </p:attrNameLst>
                                      </p:cBhvr>
                                      <p:to>
                                        <p:strVal val="visible"/>
                                      </p:to>
                                    </p:set>
                                    <p:animEffect transition="in" filter="fade">
                                      <p:cBhvr>
                                        <p:cTn id="23" dur="250"/>
                                        <p:tgtEl>
                                          <p:spTgt spid="442"/>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443"/>
                                        </p:tgtEl>
                                        <p:attrNameLst>
                                          <p:attrName>style.visibility</p:attrName>
                                        </p:attrNameLst>
                                      </p:cBhvr>
                                      <p:to>
                                        <p:strVal val="visible"/>
                                      </p:to>
                                    </p:set>
                                    <p:animEffect transition="in" filter="fade">
                                      <p:cBhvr>
                                        <p:cTn id="27" dur="250"/>
                                        <p:tgtEl>
                                          <p:spTgt spid="443"/>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Effect transition="in" filter="fade">
                                      <p:cBhvr>
                                        <p:cTn id="31" dur="250"/>
                                        <p:tgtEl>
                                          <p:spTgt spid="444"/>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445"/>
                                        </p:tgtEl>
                                        <p:attrNameLst>
                                          <p:attrName>style.visibility</p:attrName>
                                        </p:attrNameLst>
                                      </p:cBhvr>
                                      <p:to>
                                        <p:strVal val="visible"/>
                                      </p:to>
                                    </p:set>
                                    <p:animEffect transition="in" filter="fade">
                                      <p:cBhvr>
                                        <p:cTn id="35" dur="250"/>
                                        <p:tgtEl>
                                          <p:spTgt spid="445"/>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446"/>
                                        </p:tgtEl>
                                        <p:attrNameLst>
                                          <p:attrName>style.visibility</p:attrName>
                                        </p:attrNameLst>
                                      </p:cBhvr>
                                      <p:to>
                                        <p:strVal val="visible"/>
                                      </p:to>
                                    </p:set>
                                    <p:animEffect transition="in" filter="fade">
                                      <p:cBhvr>
                                        <p:cTn id="39" dur="250"/>
                                        <p:tgtEl>
                                          <p:spTgt spid="446"/>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447"/>
                                        </p:tgtEl>
                                        <p:attrNameLst>
                                          <p:attrName>style.visibility</p:attrName>
                                        </p:attrNameLst>
                                      </p:cBhvr>
                                      <p:to>
                                        <p:strVal val="visible"/>
                                      </p:to>
                                    </p:set>
                                    <p:animEffect transition="in" filter="fade">
                                      <p:cBhvr>
                                        <p:cTn id="43" dur="250"/>
                                        <p:tgtEl>
                                          <p:spTgt spid="447"/>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450"/>
                                        </p:tgtEl>
                                        <p:attrNameLst>
                                          <p:attrName>style.visibility</p:attrName>
                                        </p:attrNameLst>
                                      </p:cBhvr>
                                      <p:to>
                                        <p:strVal val="visible"/>
                                      </p:to>
                                    </p:set>
                                    <p:animEffect transition="in" filter="fade">
                                      <p:cBhvr>
                                        <p:cTn id="47" dur="250"/>
                                        <p:tgtEl>
                                          <p:spTgt spid="450"/>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448"/>
                                        </p:tgtEl>
                                        <p:attrNameLst>
                                          <p:attrName>style.visibility</p:attrName>
                                        </p:attrNameLst>
                                      </p:cBhvr>
                                      <p:to>
                                        <p:strVal val="visible"/>
                                      </p:to>
                                    </p:set>
                                    <p:animEffect transition="in" filter="fade">
                                      <p:cBhvr>
                                        <p:cTn id="51" dur="5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Attention</a:t>
            </a:r>
            <a:endParaRPr lang="en-US" dirty="0">
              <a:latin typeface="Trebuchet MS"/>
            </a:endParaRPr>
          </a:p>
        </p:txBody>
      </p:sp>
    </p:spTree>
    <p:extLst>
      <p:ext uri="{BB962C8B-B14F-4D97-AF65-F5344CB8AC3E}">
        <p14:creationId xmlns:p14="http://schemas.microsoft.com/office/powerpoint/2010/main" val="379788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b="1" dirty="0"/>
              <a:t>What about Long sequences?</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GB" sz="2000" dirty="0">
                <a:solidFill>
                  <a:srgbClr val="76B900"/>
                </a:solidFill>
              </a:rPr>
              <a:t>The challenge illustrated with </a:t>
            </a:r>
            <a:r>
              <a:rPr lang="en-GB" sz="2000" dirty="0" err="1">
                <a:solidFill>
                  <a:srgbClr val="76B900"/>
                </a:solidFill>
              </a:rPr>
              <a:t>SQuAD</a:t>
            </a:r>
            <a:endParaRPr lang="en-US" sz="200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7562" y="4925492"/>
            <a:ext cx="7105988" cy="23326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a:solidFill>
                  <a:srgbClr val="222222"/>
                </a:solidFill>
                <a:latin typeface="Arial" panose="020B0604020202020204" pitchFamily="34" charset="0"/>
              </a:rPr>
              <a:t>The impact of attention mechanism on Question Answering performance</a:t>
            </a:r>
            <a:endParaRPr lang="en-US" sz="916" dirty="0"/>
          </a:p>
        </p:txBody>
      </p:sp>
      <p:pic>
        <p:nvPicPr>
          <p:cNvPr id="4" name="Picture 3">
            <a:extLst>
              <a:ext uri="{FF2B5EF4-FFF2-40B4-BE49-F238E27FC236}">
                <a16:creationId xmlns:a16="http://schemas.microsoft.com/office/drawing/2014/main" id="{2C353D65-9FEF-4DD0-9219-A3C7289ED6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56710" y="1419945"/>
            <a:ext cx="5630581" cy="1712430"/>
          </a:xfrm>
          <a:prstGeom prst="rect">
            <a:avLst/>
          </a:prstGeom>
        </p:spPr>
      </p:pic>
      <p:pic>
        <p:nvPicPr>
          <p:cNvPr id="5" name="Picture 4">
            <a:extLst>
              <a:ext uri="{FF2B5EF4-FFF2-40B4-BE49-F238E27FC236}">
                <a16:creationId xmlns:a16="http://schemas.microsoft.com/office/drawing/2014/main" id="{5C8773F5-DC86-4C3B-9DB1-C94CEC14C8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51669" y="3139549"/>
            <a:ext cx="4240664" cy="1695634"/>
          </a:xfrm>
          <a:prstGeom prst="rect">
            <a:avLst/>
          </a:prstGeom>
        </p:spPr>
      </p:pic>
    </p:spTree>
    <p:extLst>
      <p:ext uri="{BB962C8B-B14F-4D97-AF65-F5344CB8AC3E}">
        <p14:creationId xmlns:p14="http://schemas.microsoft.com/office/powerpoint/2010/main" val="125441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b="1" dirty="0"/>
              <a:t>What about Long sequences?</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GB" sz="2000" dirty="0">
                <a:solidFill>
                  <a:srgbClr val="76B900"/>
                </a:solidFill>
              </a:rPr>
              <a:t>The challenge</a:t>
            </a:r>
            <a:endParaRPr lang="en-US" sz="200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7561" y="4925492"/>
            <a:ext cx="8187644" cy="23326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err="1">
                <a:solidFill>
                  <a:srgbClr val="222222"/>
                </a:solidFill>
                <a:latin typeface="Arial" panose="020B0604020202020204" pitchFamily="34" charset="0"/>
              </a:rPr>
              <a:t>Bahdanau</a:t>
            </a:r>
            <a:r>
              <a:rPr lang="en-US" sz="916" dirty="0">
                <a:solidFill>
                  <a:srgbClr val="222222"/>
                </a:solidFill>
                <a:latin typeface="Arial" panose="020B0604020202020204" pitchFamily="34" charset="0"/>
              </a:rPr>
              <a:t>, D., Cho, K., &amp; </a:t>
            </a:r>
            <a:r>
              <a:rPr lang="en-US" sz="916" dirty="0" err="1">
                <a:solidFill>
                  <a:srgbClr val="222222"/>
                </a:solidFill>
                <a:latin typeface="Arial" panose="020B0604020202020204" pitchFamily="34" charset="0"/>
              </a:rPr>
              <a:t>Bengio</a:t>
            </a:r>
            <a:r>
              <a:rPr lang="en-US" sz="916" dirty="0">
                <a:solidFill>
                  <a:srgbClr val="222222"/>
                </a:solidFill>
                <a:latin typeface="Arial" panose="020B0604020202020204" pitchFamily="34" charset="0"/>
              </a:rPr>
              <a:t>, Y. (2014). Neural machine translation by jointly learning to align and translate. </a:t>
            </a:r>
            <a:r>
              <a:rPr lang="en-US" sz="916" i="1" dirty="0" err="1">
                <a:solidFill>
                  <a:srgbClr val="222222"/>
                </a:solidFill>
                <a:latin typeface="Arial" panose="020B0604020202020204" pitchFamily="34" charset="0"/>
              </a:rPr>
              <a:t>arXiv</a:t>
            </a:r>
            <a:r>
              <a:rPr lang="en-US" sz="916" i="1" dirty="0">
                <a:solidFill>
                  <a:srgbClr val="222222"/>
                </a:solidFill>
                <a:latin typeface="Arial" panose="020B0604020202020204" pitchFamily="34" charset="0"/>
              </a:rPr>
              <a:t> preprint arXiv:1409.0473</a:t>
            </a:r>
            <a:r>
              <a:rPr lang="en-US" sz="916" dirty="0">
                <a:solidFill>
                  <a:srgbClr val="222222"/>
                </a:solidFill>
                <a:latin typeface="Arial" panose="020B0604020202020204" pitchFamily="34" charset="0"/>
              </a:rPr>
              <a:t>.</a:t>
            </a:r>
            <a:endParaRPr lang="en-US" sz="916" dirty="0"/>
          </a:p>
        </p:txBody>
      </p:sp>
      <p:pic>
        <p:nvPicPr>
          <p:cNvPr id="6146" name="Picture 2">
            <a:extLst>
              <a:ext uri="{FF2B5EF4-FFF2-40B4-BE49-F238E27FC236}">
                <a16:creationId xmlns:a16="http://schemas.microsoft.com/office/drawing/2014/main" id="{6E5B3299-7677-4784-A836-779D3A04023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7000" y="1450802"/>
            <a:ext cx="6350000" cy="3405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774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dirty="0"/>
              <a:t>attention</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GB" sz="2000" dirty="0">
                <a:solidFill>
                  <a:srgbClr val="76B900"/>
                </a:solidFill>
              </a:rPr>
              <a:t>The mechanism</a:t>
            </a:r>
            <a:endParaRPr lang="en-US" sz="200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7561" y="4925492"/>
            <a:ext cx="8187644" cy="23326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err="1">
                <a:solidFill>
                  <a:srgbClr val="222222"/>
                </a:solidFill>
                <a:latin typeface="Arial" panose="020B0604020202020204" pitchFamily="34" charset="0"/>
              </a:rPr>
              <a:t>Bahdanau</a:t>
            </a:r>
            <a:r>
              <a:rPr lang="en-US" sz="916" dirty="0">
                <a:solidFill>
                  <a:srgbClr val="222222"/>
                </a:solidFill>
                <a:latin typeface="Arial" panose="020B0604020202020204" pitchFamily="34" charset="0"/>
              </a:rPr>
              <a:t>, D., Cho, K., &amp; </a:t>
            </a:r>
            <a:r>
              <a:rPr lang="en-US" sz="916" dirty="0" err="1">
                <a:solidFill>
                  <a:srgbClr val="222222"/>
                </a:solidFill>
                <a:latin typeface="Arial" panose="020B0604020202020204" pitchFamily="34" charset="0"/>
              </a:rPr>
              <a:t>Bengio</a:t>
            </a:r>
            <a:r>
              <a:rPr lang="en-US" sz="916" dirty="0">
                <a:solidFill>
                  <a:srgbClr val="222222"/>
                </a:solidFill>
                <a:latin typeface="Arial" panose="020B0604020202020204" pitchFamily="34" charset="0"/>
              </a:rPr>
              <a:t>, Y. (2014). Neural machine translation by jointly learning to align and translate. </a:t>
            </a:r>
            <a:r>
              <a:rPr lang="en-US" sz="916" i="1" dirty="0" err="1">
                <a:solidFill>
                  <a:srgbClr val="222222"/>
                </a:solidFill>
                <a:latin typeface="Arial" panose="020B0604020202020204" pitchFamily="34" charset="0"/>
              </a:rPr>
              <a:t>arXiv</a:t>
            </a:r>
            <a:r>
              <a:rPr lang="en-US" sz="916" i="1" dirty="0">
                <a:solidFill>
                  <a:srgbClr val="222222"/>
                </a:solidFill>
                <a:latin typeface="Arial" panose="020B0604020202020204" pitchFamily="34" charset="0"/>
              </a:rPr>
              <a:t> preprint arXiv:1409.0473</a:t>
            </a:r>
            <a:r>
              <a:rPr lang="en-US" sz="916" dirty="0">
                <a:solidFill>
                  <a:srgbClr val="222222"/>
                </a:solidFill>
                <a:latin typeface="Arial" panose="020B0604020202020204" pitchFamily="34" charset="0"/>
              </a:rPr>
              <a:t>.</a:t>
            </a:r>
            <a:endParaRPr lang="en-US" sz="916" dirty="0"/>
          </a:p>
        </p:txBody>
      </p:sp>
      <p:pic>
        <p:nvPicPr>
          <p:cNvPr id="9218" name="Picture 2" descr="Attention? Attention!">
            <a:extLst>
              <a:ext uri="{FF2B5EF4-FFF2-40B4-BE49-F238E27FC236}">
                <a16:creationId xmlns:a16="http://schemas.microsoft.com/office/drawing/2014/main" id="{7129ED85-6D33-4E54-B701-451A13D0364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34468" y="1808753"/>
            <a:ext cx="5875065" cy="27692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E747DCE-E750-7D3A-8273-C108486DC818}"/>
              </a:ext>
            </a:extLst>
          </p:cNvPr>
          <p:cNvSpPr/>
          <p:nvPr/>
        </p:nvSpPr>
        <p:spPr>
          <a:xfrm>
            <a:off x="57151" y="185909"/>
            <a:ext cx="2490107" cy="1616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FD332C9-730D-C231-5CC3-C73A08C0DD86}"/>
              </a:ext>
            </a:extLst>
          </p:cNvPr>
          <p:cNvSpPr/>
          <p:nvPr/>
        </p:nvSpPr>
        <p:spPr>
          <a:xfrm>
            <a:off x="3445329" y="4276952"/>
            <a:ext cx="65314" cy="636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6015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b="1" dirty="0"/>
              <a:t>Encoder-Decoder</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endParaRPr lang="en-US" sz="200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415290" y="4866923"/>
            <a:ext cx="8187644" cy="23326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a:solidFill>
                  <a:srgbClr val="222222"/>
                </a:solidFill>
                <a:latin typeface="Arial" panose="020B0604020202020204" pitchFamily="34" charset="0"/>
                <a:hlinkClick r:id="rId3"/>
              </a:rPr>
              <a:t>https://web.stanford.edu/class/archive/cs/cs224n/cs224n.1162/</a:t>
            </a:r>
            <a:endParaRPr lang="en-US" sz="916" dirty="0">
              <a:solidFill>
                <a:srgbClr val="222222"/>
              </a:solidFill>
              <a:latin typeface="Arial" panose="020B0604020202020204" pitchFamily="34" charset="0"/>
            </a:endParaRPr>
          </a:p>
        </p:txBody>
      </p:sp>
      <p:pic>
        <p:nvPicPr>
          <p:cNvPr id="1026" name="Picture 2">
            <a:extLst>
              <a:ext uri="{FF2B5EF4-FFF2-40B4-BE49-F238E27FC236}">
                <a16:creationId xmlns:a16="http://schemas.microsoft.com/office/drawing/2014/main" id="{09AA0859-F4AF-AE33-CF05-C237AAA4B2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6225"/>
            <a:ext cx="914400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439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b="1" dirty="0"/>
              <a:t>Encoder-Decoder RNN Problems</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endParaRPr lang="en-US" sz="2000" dirty="0">
              <a:solidFill>
                <a:srgbClr val="76B900"/>
              </a:solidFill>
            </a:endParaRPr>
          </a:p>
        </p:txBody>
      </p:sp>
      <p:pic>
        <p:nvPicPr>
          <p:cNvPr id="3074" name="Picture 2">
            <a:extLst>
              <a:ext uri="{FF2B5EF4-FFF2-40B4-BE49-F238E27FC236}">
                <a16:creationId xmlns:a16="http://schemas.microsoft.com/office/drawing/2014/main" id="{1CDA2B7E-B150-4658-542B-339F2EF2EC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55838"/>
            <a:ext cx="9144000" cy="631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07353E9-44B8-067D-56FA-BA706AABC4B3}"/>
              </a:ext>
            </a:extLst>
          </p:cNvPr>
          <p:cNvSpPr txBox="1"/>
          <p:nvPr/>
        </p:nvSpPr>
        <p:spPr>
          <a:xfrm>
            <a:off x="937053" y="3213193"/>
            <a:ext cx="7665881" cy="738664"/>
          </a:xfrm>
          <a:prstGeom prst="rect">
            <a:avLst/>
          </a:prstGeom>
          <a:noFill/>
        </p:spPr>
        <p:txBody>
          <a:bodyPr wrap="none" rtlCol="0">
            <a:spAutoFit/>
          </a:bodyPr>
          <a:lstStyle/>
          <a:p>
            <a:pPr marL="158750" indent="0">
              <a:buNone/>
            </a:pPr>
            <a:r>
              <a:rPr lang="en-US" dirty="0">
                <a:solidFill>
                  <a:schemeClr val="bg2"/>
                </a:solidFill>
              </a:rPr>
              <a:t>The information from the encoder will become less and less relevant with every time step as </a:t>
            </a:r>
          </a:p>
          <a:p>
            <a:pPr marL="158750" indent="0">
              <a:buNone/>
            </a:pPr>
            <a:r>
              <a:rPr lang="en-US" dirty="0">
                <a:solidFill>
                  <a:schemeClr val="bg2"/>
                </a:solidFill>
              </a:rPr>
              <a:t>the encoder’s state is  only passed to the first RNN cell of the decoder.</a:t>
            </a:r>
          </a:p>
          <a:p>
            <a:endParaRPr lang="en-US" dirty="0">
              <a:solidFill>
                <a:schemeClr val="bg2"/>
              </a:solidFill>
            </a:endParaRPr>
          </a:p>
        </p:txBody>
      </p:sp>
    </p:spTree>
    <p:extLst>
      <p:ext uri="{BB962C8B-B14F-4D97-AF65-F5344CB8AC3E}">
        <p14:creationId xmlns:p14="http://schemas.microsoft.com/office/powerpoint/2010/main" val="439428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r>
              <a:rPr lang="en-US" dirty="0"/>
              <a:t>Attention Mechanism</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endParaRPr lang="en-US" sz="2000" dirty="0">
              <a:solidFill>
                <a:srgbClr val="76B900"/>
              </a:solidFill>
            </a:endParaRPr>
          </a:p>
        </p:txBody>
      </p:sp>
      <p:pic>
        <p:nvPicPr>
          <p:cNvPr id="5122" name="Picture 2">
            <a:extLst>
              <a:ext uri="{FF2B5EF4-FFF2-40B4-BE49-F238E27FC236}">
                <a16:creationId xmlns:a16="http://schemas.microsoft.com/office/drawing/2014/main" id="{C52F3C5B-21BA-C977-009D-1FECBB652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650" y="1422400"/>
            <a:ext cx="6616700" cy="2298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DA3E0A3-89E1-CB41-D4B2-DCAE9E85227D}"/>
              </a:ext>
            </a:extLst>
          </p:cNvPr>
          <p:cNvSpPr txBox="1"/>
          <p:nvPr/>
        </p:nvSpPr>
        <p:spPr>
          <a:xfrm>
            <a:off x="1464047" y="4111990"/>
            <a:ext cx="6090129" cy="523220"/>
          </a:xfrm>
          <a:prstGeom prst="rect">
            <a:avLst/>
          </a:prstGeom>
          <a:noFill/>
        </p:spPr>
        <p:txBody>
          <a:bodyPr wrap="none" rtlCol="0">
            <a:spAutoFit/>
          </a:bodyPr>
          <a:lstStyle/>
          <a:p>
            <a:r>
              <a:rPr lang="en-US" dirty="0"/>
              <a:t>most of the predicted words in the target sequence depend </a:t>
            </a:r>
          </a:p>
          <a:p>
            <a:r>
              <a:rPr lang="en-US" dirty="0"/>
              <a:t>on words after and before the corresponding word in the source sequence.</a:t>
            </a:r>
          </a:p>
        </p:txBody>
      </p:sp>
    </p:spTree>
    <p:extLst>
      <p:ext uri="{BB962C8B-B14F-4D97-AF65-F5344CB8AC3E}">
        <p14:creationId xmlns:p14="http://schemas.microsoft.com/office/powerpoint/2010/main" val="3199178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r>
              <a:rPr lang="en-US" dirty="0" err="1"/>
              <a:t>Bahdanau</a:t>
            </a:r>
            <a:r>
              <a:rPr lang="en-US" dirty="0"/>
              <a:t> Attention Mechanism</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endParaRPr lang="en-US" sz="2000" dirty="0">
              <a:solidFill>
                <a:srgbClr val="76B900"/>
              </a:solidFill>
            </a:endParaRPr>
          </a:p>
        </p:txBody>
      </p:sp>
      <p:pic>
        <p:nvPicPr>
          <p:cNvPr id="7170" name="Picture 2">
            <a:extLst>
              <a:ext uri="{FF2B5EF4-FFF2-40B4-BE49-F238E27FC236}">
                <a16:creationId xmlns:a16="http://schemas.microsoft.com/office/drawing/2014/main" id="{FAB857A7-4D69-8153-C04D-BDA100C7A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5038" y="1002598"/>
            <a:ext cx="5181650" cy="395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987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5438"/>
            <a:ext cx="7886700" cy="994173"/>
          </a:xfrm>
        </p:spPr>
        <p:txBody>
          <a:bodyPr/>
          <a:lstStyle/>
          <a:p>
            <a:r>
              <a:rPr lang="en-US" dirty="0" err="1"/>
              <a:t>Bahdanau</a:t>
            </a:r>
            <a:r>
              <a:rPr lang="en-US" dirty="0"/>
              <a:t> Attention Mechanism – Calc Alignment Score</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endParaRPr lang="en-US" sz="2000" dirty="0">
              <a:solidFill>
                <a:srgbClr val="76B900"/>
              </a:solidFill>
            </a:endParaRPr>
          </a:p>
        </p:txBody>
      </p:sp>
      <p:pic>
        <p:nvPicPr>
          <p:cNvPr id="9218" name="Picture 2">
            <a:extLst>
              <a:ext uri="{FF2B5EF4-FFF2-40B4-BE49-F238E27FC236}">
                <a16:creationId xmlns:a16="http://schemas.microsoft.com/office/drawing/2014/main" id="{F080BBD1-03D5-AB90-E54C-419F93A89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735" y="1049611"/>
            <a:ext cx="7777655" cy="31677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64A1101-67F9-A55E-AA1D-BC149F862BE8}"/>
              </a:ext>
            </a:extLst>
          </p:cNvPr>
          <p:cNvPicPr>
            <a:picLocks noChangeAspect="1"/>
          </p:cNvPicPr>
          <p:nvPr/>
        </p:nvPicPr>
        <p:blipFill>
          <a:blip r:embed="rId4"/>
          <a:stretch>
            <a:fillRect/>
          </a:stretch>
        </p:blipFill>
        <p:spPr>
          <a:xfrm>
            <a:off x="683172" y="4093889"/>
            <a:ext cx="7777655" cy="788473"/>
          </a:xfrm>
          <a:prstGeom prst="rect">
            <a:avLst/>
          </a:prstGeom>
        </p:spPr>
      </p:pic>
    </p:spTree>
    <p:extLst>
      <p:ext uri="{BB962C8B-B14F-4D97-AF65-F5344CB8AC3E}">
        <p14:creationId xmlns:p14="http://schemas.microsoft.com/office/powerpoint/2010/main" val="650240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5438"/>
            <a:ext cx="7886700" cy="994173"/>
          </a:xfrm>
        </p:spPr>
        <p:txBody>
          <a:bodyPr/>
          <a:lstStyle/>
          <a:p>
            <a:r>
              <a:rPr lang="en-US" dirty="0" err="1"/>
              <a:t>Bahdanau</a:t>
            </a:r>
            <a:r>
              <a:rPr lang="en-US" dirty="0"/>
              <a:t> Attention Mechanism – Calc Context Vector</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endParaRPr lang="en-US" sz="2000" dirty="0">
              <a:solidFill>
                <a:srgbClr val="76B900"/>
              </a:solidFill>
            </a:endParaRPr>
          </a:p>
        </p:txBody>
      </p:sp>
      <p:pic>
        <p:nvPicPr>
          <p:cNvPr id="3" name="Picture 2">
            <a:extLst>
              <a:ext uri="{FF2B5EF4-FFF2-40B4-BE49-F238E27FC236}">
                <a16:creationId xmlns:a16="http://schemas.microsoft.com/office/drawing/2014/main" id="{F2326BCB-E3E1-B283-6360-D80F41F71657}"/>
              </a:ext>
            </a:extLst>
          </p:cNvPr>
          <p:cNvPicPr>
            <a:picLocks noChangeAspect="1"/>
          </p:cNvPicPr>
          <p:nvPr/>
        </p:nvPicPr>
        <p:blipFill>
          <a:blip r:embed="rId3"/>
          <a:stretch>
            <a:fillRect/>
          </a:stretch>
        </p:blipFill>
        <p:spPr>
          <a:xfrm>
            <a:off x="12700" y="1276350"/>
            <a:ext cx="9118600" cy="2590800"/>
          </a:xfrm>
          <a:prstGeom prst="rect">
            <a:avLst/>
          </a:prstGeom>
        </p:spPr>
      </p:pic>
    </p:spTree>
    <p:extLst>
      <p:ext uri="{BB962C8B-B14F-4D97-AF65-F5344CB8AC3E}">
        <p14:creationId xmlns:p14="http://schemas.microsoft.com/office/powerpoint/2010/main" val="3130074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4"/>
          <p:cNvSpPr txBox="1">
            <a:spLocks noGrp="1"/>
          </p:cNvSpPr>
          <p:nvPr>
            <p:ph type="title" idx="4294967295"/>
          </p:nvPr>
        </p:nvSpPr>
        <p:spPr>
          <a:xfrm>
            <a:off x="410818"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ML for NLP: PROBLEM FORMULATION</a:t>
            </a:r>
            <a:endParaRPr dirty="0"/>
          </a:p>
        </p:txBody>
      </p:sp>
    </p:spTree>
    <p:extLst>
      <p:ext uri="{BB962C8B-B14F-4D97-AF65-F5344CB8AC3E}">
        <p14:creationId xmlns:p14="http://schemas.microsoft.com/office/powerpoint/2010/main" val="25437498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dirty="0"/>
              <a:t>attention</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GB" sz="2000" dirty="0">
                <a:solidFill>
                  <a:srgbClr val="76B900"/>
                </a:solidFill>
              </a:rPr>
              <a:t>The mechanism</a:t>
            </a:r>
            <a:endParaRPr lang="en-US" sz="200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7561" y="4925492"/>
            <a:ext cx="8187644" cy="23326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err="1">
                <a:solidFill>
                  <a:srgbClr val="222222"/>
                </a:solidFill>
                <a:latin typeface="Arial" panose="020B0604020202020204" pitchFamily="34" charset="0"/>
              </a:rPr>
              <a:t>Bahdanau</a:t>
            </a:r>
            <a:r>
              <a:rPr lang="en-US" sz="916" dirty="0">
                <a:solidFill>
                  <a:srgbClr val="222222"/>
                </a:solidFill>
                <a:latin typeface="Arial" panose="020B0604020202020204" pitchFamily="34" charset="0"/>
              </a:rPr>
              <a:t>, D., Cho, K., &amp; </a:t>
            </a:r>
            <a:r>
              <a:rPr lang="en-US" sz="916" dirty="0" err="1">
                <a:solidFill>
                  <a:srgbClr val="222222"/>
                </a:solidFill>
                <a:latin typeface="Arial" panose="020B0604020202020204" pitchFamily="34" charset="0"/>
              </a:rPr>
              <a:t>Bengio</a:t>
            </a:r>
            <a:r>
              <a:rPr lang="en-US" sz="916" dirty="0">
                <a:solidFill>
                  <a:srgbClr val="222222"/>
                </a:solidFill>
                <a:latin typeface="Arial" panose="020B0604020202020204" pitchFamily="34" charset="0"/>
              </a:rPr>
              <a:t>, Y. (2014). Neural machine translation by jointly learning to align and translate. </a:t>
            </a:r>
            <a:r>
              <a:rPr lang="en-US" sz="916" i="1" dirty="0" err="1">
                <a:solidFill>
                  <a:srgbClr val="222222"/>
                </a:solidFill>
                <a:latin typeface="Arial" panose="020B0604020202020204" pitchFamily="34" charset="0"/>
              </a:rPr>
              <a:t>arXiv</a:t>
            </a:r>
            <a:r>
              <a:rPr lang="en-US" sz="916" i="1" dirty="0">
                <a:solidFill>
                  <a:srgbClr val="222222"/>
                </a:solidFill>
                <a:latin typeface="Arial" panose="020B0604020202020204" pitchFamily="34" charset="0"/>
              </a:rPr>
              <a:t> preprint arXiv:1409.0473</a:t>
            </a:r>
            <a:r>
              <a:rPr lang="en-US" sz="916" dirty="0">
                <a:solidFill>
                  <a:srgbClr val="222222"/>
                </a:solidFill>
                <a:latin typeface="Arial" panose="020B0604020202020204" pitchFamily="34" charset="0"/>
              </a:rPr>
              <a:t>.</a:t>
            </a:r>
            <a:endParaRPr lang="en-US" sz="916" dirty="0"/>
          </a:p>
        </p:txBody>
      </p:sp>
      <p:pic>
        <p:nvPicPr>
          <p:cNvPr id="3" name="Picture 2">
            <a:extLst>
              <a:ext uri="{FF2B5EF4-FFF2-40B4-BE49-F238E27FC236}">
                <a16:creationId xmlns:a16="http://schemas.microsoft.com/office/drawing/2014/main" id="{059BDCB0-A88D-401B-B11A-ECB9638E092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562" y="1458483"/>
            <a:ext cx="4722635" cy="2374308"/>
          </a:xfrm>
          <a:prstGeom prst="rect">
            <a:avLst/>
          </a:prstGeom>
        </p:spPr>
      </p:pic>
      <p:pic>
        <p:nvPicPr>
          <p:cNvPr id="4" name="Picture 3">
            <a:extLst>
              <a:ext uri="{FF2B5EF4-FFF2-40B4-BE49-F238E27FC236}">
                <a16:creationId xmlns:a16="http://schemas.microsoft.com/office/drawing/2014/main" id="{FAAB88E5-0C23-4E42-A479-883E8FFCCA9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456034" y="1458483"/>
            <a:ext cx="4722635" cy="2428895"/>
          </a:xfrm>
          <a:prstGeom prst="rect">
            <a:avLst/>
          </a:prstGeom>
        </p:spPr>
      </p:pic>
      <p:pic>
        <p:nvPicPr>
          <p:cNvPr id="5" name="Picture 4">
            <a:extLst>
              <a:ext uri="{FF2B5EF4-FFF2-40B4-BE49-F238E27FC236}">
                <a16:creationId xmlns:a16="http://schemas.microsoft.com/office/drawing/2014/main" id="{435A7E3D-FCAE-4AA6-A31A-C44531F0C84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49756"/>
          <a:stretch/>
        </p:blipFill>
        <p:spPr>
          <a:xfrm>
            <a:off x="2343756" y="3963329"/>
            <a:ext cx="4722635" cy="1254513"/>
          </a:xfrm>
          <a:prstGeom prst="rect">
            <a:avLst/>
          </a:prstGeom>
        </p:spPr>
      </p:pic>
    </p:spTree>
    <p:extLst>
      <p:ext uri="{BB962C8B-B14F-4D97-AF65-F5344CB8AC3E}">
        <p14:creationId xmlns:p14="http://schemas.microsoft.com/office/powerpoint/2010/main" val="958566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dirty="0"/>
              <a:t>attention</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GB" sz="2000" dirty="0">
                <a:solidFill>
                  <a:srgbClr val="76B900"/>
                </a:solidFill>
              </a:rPr>
              <a:t>Examples</a:t>
            </a:r>
            <a:endParaRPr lang="en-US" sz="200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4784428"/>
            <a:ext cx="8187644" cy="3742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a:solidFill>
                  <a:srgbClr val="222222"/>
                </a:solidFill>
                <a:latin typeface="Arial" panose="020B0604020202020204" pitchFamily="34" charset="0"/>
              </a:rPr>
              <a:t>Wu, Y., Schuster, M., Chen, Z., Le, Q. V., </a:t>
            </a:r>
            <a:r>
              <a:rPr lang="en-US" sz="916" dirty="0" err="1">
                <a:solidFill>
                  <a:srgbClr val="222222"/>
                </a:solidFill>
                <a:latin typeface="Arial" panose="020B0604020202020204" pitchFamily="34" charset="0"/>
              </a:rPr>
              <a:t>Norouzi</a:t>
            </a:r>
            <a:r>
              <a:rPr lang="en-US" sz="916" dirty="0">
                <a:solidFill>
                  <a:srgbClr val="222222"/>
                </a:solidFill>
                <a:latin typeface="Arial" panose="020B0604020202020204" pitchFamily="34" charset="0"/>
              </a:rPr>
              <a:t>, M., </a:t>
            </a:r>
            <a:r>
              <a:rPr lang="en-US" sz="916" dirty="0" err="1">
                <a:solidFill>
                  <a:srgbClr val="222222"/>
                </a:solidFill>
                <a:latin typeface="Arial" panose="020B0604020202020204" pitchFamily="34" charset="0"/>
              </a:rPr>
              <a:t>Macherey</a:t>
            </a:r>
            <a:r>
              <a:rPr lang="en-US" sz="916" dirty="0">
                <a:solidFill>
                  <a:srgbClr val="222222"/>
                </a:solidFill>
                <a:latin typeface="Arial" panose="020B0604020202020204" pitchFamily="34" charset="0"/>
              </a:rPr>
              <a:t>, W., ... &amp; </a:t>
            </a:r>
            <a:r>
              <a:rPr lang="en-US" sz="916" dirty="0" err="1">
                <a:solidFill>
                  <a:srgbClr val="222222"/>
                </a:solidFill>
                <a:latin typeface="Arial" panose="020B0604020202020204" pitchFamily="34" charset="0"/>
              </a:rPr>
              <a:t>Klingner</a:t>
            </a:r>
            <a:r>
              <a:rPr lang="en-US" sz="916" dirty="0">
                <a:solidFill>
                  <a:srgbClr val="222222"/>
                </a:solidFill>
                <a:latin typeface="Arial" panose="020B0604020202020204" pitchFamily="34" charset="0"/>
              </a:rPr>
              <a:t>, J. (2016). Google's neural machine translation system: Bridging the gap between human and machine translation. </a:t>
            </a:r>
            <a:r>
              <a:rPr lang="en-US" sz="916" i="1" dirty="0" err="1">
                <a:solidFill>
                  <a:srgbClr val="222222"/>
                </a:solidFill>
                <a:latin typeface="Arial" panose="020B0604020202020204" pitchFamily="34" charset="0"/>
              </a:rPr>
              <a:t>arXiv</a:t>
            </a:r>
            <a:r>
              <a:rPr lang="en-US" sz="916" i="1" dirty="0">
                <a:solidFill>
                  <a:srgbClr val="222222"/>
                </a:solidFill>
                <a:latin typeface="Arial" panose="020B0604020202020204" pitchFamily="34" charset="0"/>
              </a:rPr>
              <a:t> preprint arXiv:1609.08144</a:t>
            </a:r>
            <a:r>
              <a:rPr lang="en-US" sz="916" dirty="0">
                <a:solidFill>
                  <a:srgbClr val="222222"/>
                </a:solidFill>
                <a:latin typeface="Arial" panose="020B0604020202020204" pitchFamily="34" charset="0"/>
              </a:rPr>
              <a:t>.</a:t>
            </a:r>
            <a:endParaRPr lang="en-US" sz="916" dirty="0"/>
          </a:p>
        </p:txBody>
      </p:sp>
      <p:pic>
        <p:nvPicPr>
          <p:cNvPr id="3" name="Picture 2">
            <a:extLst>
              <a:ext uri="{FF2B5EF4-FFF2-40B4-BE49-F238E27FC236}">
                <a16:creationId xmlns:a16="http://schemas.microsoft.com/office/drawing/2014/main" id="{400C3F5B-D0BF-4AAF-A40A-51160DF191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89055" y="1643664"/>
            <a:ext cx="5365890" cy="2785002"/>
          </a:xfrm>
          <a:prstGeom prst="rect">
            <a:avLst/>
          </a:prstGeom>
        </p:spPr>
      </p:pic>
    </p:spTree>
    <p:extLst>
      <p:ext uri="{BB962C8B-B14F-4D97-AF65-F5344CB8AC3E}">
        <p14:creationId xmlns:p14="http://schemas.microsoft.com/office/powerpoint/2010/main" val="15858202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dirty="0"/>
              <a:t>Attention is all you need</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GB" sz="2000" dirty="0">
                <a:solidFill>
                  <a:srgbClr val="76B900"/>
                </a:solidFill>
              </a:rPr>
              <a:t>Design</a:t>
            </a:r>
            <a:endParaRPr lang="en-US" sz="200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4784428"/>
            <a:ext cx="8187644" cy="3742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a:solidFill>
                  <a:srgbClr val="222222"/>
                </a:solidFill>
                <a:latin typeface="Arial" panose="020B0604020202020204" pitchFamily="34" charset="0"/>
              </a:rPr>
              <a:t>Vaswani, A., </a:t>
            </a:r>
            <a:r>
              <a:rPr lang="en-US" sz="916" dirty="0" err="1">
                <a:solidFill>
                  <a:srgbClr val="222222"/>
                </a:solidFill>
                <a:latin typeface="Arial" panose="020B0604020202020204" pitchFamily="34" charset="0"/>
              </a:rPr>
              <a:t>Shazeer</a:t>
            </a:r>
            <a:r>
              <a:rPr lang="en-US" sz="916" dirty="0">
                <a:solidFill>
                  <a:srgbClr val="222222"/>
                </a:solidFill>
                <a:latin typeface="Arial" panose="020B0604020202020204" pitchFamily="34" charset="0"/>
              </a:rPr>
              <a:t>, N., Parmar, N., </a:t>
            </a:r>
            <a:r>
              <a:rPr lang="en-US" sz="916" dirty="0" err="1">
                <a:solidFill>
                  <a:srgbClr val="222222"/>
                </a:solidFill>
                <a:latin typeface="Arial" panose="020B0604020202020204" pitchFamily="34" charset="0"/>
              </a:rPr>
              <a:t>Uszkoreit</a:t>
            </a:r>
            <a:r>
              <a:rPr lang="en-US" sz="916" dirty="0">
                <a:solidFill>
                  <a:srgbClr val="222222"/>
                </a:solidFill>
                <a:latin typeface="Arial" panose="020B0604020202020204" pitchFamily="34" charset="0"/>
              </a:rPr>
              <a:t>, J., Jones, L., Gomez, A. N., ... &amp; </a:t>
            </a:r>
            <a:r>
              <a:rPr lang="en-US" sz="916" dirty="0" err="1">
                <a:solidFill>
                  <a:srgbClr val="222222"/>
                </a:solidFill>
                <a:latin typeface="Arial" panose="020B0604020202020204" pitchFamily="34" charset="0"/>
              </a:rPr>
              <a:t>Polosukhin</a:t>
            </a:r>
            <a:r>
              <a:rPr lang="en-US" sz="916" dirty="0">
                <a:solidFill>
                  <a:srgbClr val="222222"/>
                </a:solidFill>
                <a:latin typeface="Arial" panose="020B0604020202020204" pitchFamily="34" charset="0"/>
              </a:rPr>
              <a:t>, I. (2017). Attention is all you need. In </a:t>
            </a:r>
            <a:r>
              <a:rPr lang="en-US" sz="916" i="1" dirty="0">
                <a:solidFill>
                  <a:srgbClr val="222222"/>
                </a:solidFill>
                <a:latin typeface="Arial" panose="020B0604020202020204" pitchFamily="34" charset="0"/>
              </a:rPr>
              <a:t>Advances in neural information processing systems</a:t>
            </a:r>
            <a:r>
              <a:rPr lang="en-US" sz="916" dirty="0">
                <a:solidFill>
                  <a:srgbClr val="222222"/>
                </a:solidFill>
                <a:latin typeface="Arial" panose="020B0604020202020204" pitchFamily="34" charset="0"/>
              </a:rPr>
              <a:t> (pp. 5998-6008).</a:t>
            </a:r>
            <a:endParaRPr lang="en-US" sz="916" dirty="0"/>
          </a:p>
        </p:txBody>
      </p:sp>
      <p:pic>
        <p:nvPicPr>
          <p:cNvPr id="3" name="Picture 2">
            <a:extLst>
              <a:ext uri="{FF2B5EF4-FFF2-40B4-BE49-F238E27FC236}">
                <a16:creationId xmlns:a16="http://schemas.microsoft.com/office/drawing/2014/main" id="{D1F2757E-C1B3-4542-9DAB-BC514D23AC8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65406" y="1388403"/>
            <a:ext cx="2613189" cy="3316594"/>
          </a:xfrm>
          <a:prstGeom prst="rect">
            <a:avLst/>
          </a:prstGeom>
        </p:spPr>
      </p:pic>
    </p:spTree>
    <p:extLst>
      <p:ext uri="{BB962C8B-B14F-4D97-AF65-F5344CB8AC3E}">
        <p14:creationId xmlns:p14="http://schemas.microsoft.com/office/powerpoint/2010/main" val="2422484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dirty="0"/>
              <a:t>Attention is all you need</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GB" sz="2000" dirty="0">
                <a:solidFill>
                  <a:srgbClr val="76B900"/>
                </a:solidFill>
              </a:rPr>
              <a:t>Design</a:t>
            </a:r>
            <a:endParaRPr lang="en-US" sz="200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4784428"/>
            <a:ext cx="8187644" cy="3742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a:solidFill>
                  <a:srgbClr val="222222"/>
                </a:solidFill>
                <a:latin typeface="Arial" panose="020B0604020202020204" pitchFamily="34" charset="0"/>
              </a:rPr>
              <a:t>Vaswani, A., </a:t>
            </a:r>
            <a:r>
              <a:rPr lang="en-US" sz="916" dirty="0" err="1">
                <a:solidFill>
                  <a:srgbClr val="222222"/>
                </a:solidFill>
                <a:latin typeface="Arial" panose="020B0604020202020204" pitchFamily="34" charset="0"/>
              </a:rPr>
              <a:t>Shazeer</a:t>
            </a:r>
            <a:r>
              <a:rPr lang="en-US" sz="916" dirty="0">
                <a:solidFill>
                  <a:srgbClr val="222222"/>
                </a:solidFill>
                <a:latin typeface="Arial" panose="020B0604020202020204" pitchFamily="34" charset="0"/>
              </a:rPr>
              <a:t>, N., Parmar, N., </a:t>
            </a:r>
            <a:r>
              <a:rPr lang="en-US" sz="916" dirty="0" err="1">
                <a:solidFill>
                  <a:srgbClr val="222222"/>
                </a:solidFill>
                <a:latin typeface="Arial" panose="020B0604020202020204" pitchFamily="34" charset="0"/>
              </a:rPr>
              <a:t>Uszkoreit</a:t>
            </a:r>
            <a:r>
              <a:rPr lang="en-US" sz="916" dirty="0">
                <a:solidFill>
                  <a:srgbClr val="222222"/>
                </a:solidFill>
                <a:latin typeface="Arial" panose="020B0604020202020204" pitchFamily="34" charset="0"/>
              </a:rPr>
              <a:t>, J., Jones, L., Gomez, A. N., ... &amp; </a:t>
            </a:r>
            <a:r>
              <a:rPr lang="en-US" sz="916" dirty="0" err="1">
                <a:solidFill>
                  <a:srgbClr val="222222"/>
                </a:solidFill>
                <a:latin typeface="Arial" panose="020B0604020202020204" pitchFamily="34" charset="0"/>
              </a:rPr>
              <a:t>Polosukhin</a:t>
            </a:r>
            <a:r>
              <a:rPr lang="en-US" sz="916" dirty="0">
                <a:solidFill>
                  <a:srgbClr val="222222"/>
                </a:solidFill>
                <a:latin typeface="Arial" panose="020B0604020202020204" pitchFamily="34" charset="0"/>
              </a:rPr>
              <a:t>, I. (2017). Attention is all you need. In </a:t>
            </a:r>
            <a:r>
              <a:rPr lang="en-US" sz="916" i="1" dirty="0">
                <a:solidFill>
                  <a:srgbClr val="222222"/>
                </a:solidFill>
                <a:latin typeface="Arial" panose="020B0604020202020204" pitchFamily="34" charset="0"/>
              </a:rPr>
              <a:t>Advances in neural information processing systems</a:t>
            </a:r>
            <a:r>
              <a:rPr lang="en-US" sz="916" dirty="0">
                <a:solidFill>
                  <a:srgbClr val="222222"/>
                </a:solidFill>
                <a:latin typeface="Arial" panose="020B0604020202020204" pitchFamily="34" charset="0"/>
              </a:rPr>
              <a:t> (pp. 5998-6008).</a:t>
            </a:r>
            <a:endParaRPr lang="en-US" sz="916" dirty="0"/>
          </a:p>
        </p:txBody>
      </p:sp>
      <p:pic>
        <p:nvPicPr>
          <p:cNvPr id="5" name="Picture 4">
            <a:extLst>
              <a:ext uri="{FF2B5EF4-FFF2-40B4-BE49-F238E27FC236}">
                <a16:creationId xmlns:a16="http://schemas.microsoft.com/office/drawing/2014/main" id="{CF865A69-9CBF-430E-84C7-43E19F1A9C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62952" y="1874664"/>
            <a:ext cx="2402454" cy="2522595"/>
          </a:xfrm>
          <a:prstGeom prst="rect">
            <a:avLst/>
          </a:prstGeom>
        </p:spPr>
      </p:pic>
      <p:pic>
        <p:nvPicPr>
          <p:cNvPr id="6" name="Picture 5">
            <a:extLst>
              <a:ext uri="{FF2B5EF4-FFF2-40B4-BE49-F238E27FC236}">
                <a16:creationId xmlns:a16="http://schemas.microsoft.com/office/drawing/2014/main" id="{27868A3F-A9AF-4275-8249-B9534BE8FE5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65406" y="1375324"/>
            <a:ext cx="2613189" cy="3316594"/>
          </a:xfrm>
          <a:prstGeom prst="rect">
            <a:avLst/>
          </a:prstGeom>
        </p:spPr>
      </p:pic>
      <p:pic>
        <p:nvPicPr>
          <p:cNvPr id="8" name="Picture 7">
            <a:extLst>
              <a:ext uri="{FF2B5EF4-FFF2-40B4-BE49-F238E27FC236}">
                <a16:creationId xmlns:a16="http://schemas.microsoft.com/office/drawing/2014/main" id="{40988172-0EF7-41F8-8A19-B3498F365F1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2299" b="-510"/>
          <a:stretch/>
        </p:blipFill>
        <p:spPr>
          <a:xfrm>
            <a:off x="6324294" y="1874664"/>
            <a:ext cx="2273354" cy="2522595"/>
          </a:xfrm>
          <a:prstGeom prst="rect">
            <a:avLst/>
          </a:prstGeom>
        </p:spPr>
      </p:pic>
    </p:spTree>
    <p:extLst>
      <p:ext uri="{BB962C8B-B14F-4D97-AF65-F5344CB8AC3E}">
        <p14:creationId xmlns:p14="http://schemas.microsoft.com/office/powerpoint/2010/main" val="1354942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Was it a breakthrough in itself?</a:t>
            </a:r>
            <a:endParaRPr lang="en-US" dirty="0">
              <a:latin typeface="Trebuchet MS"/>
            </a:endParaRPr>
          </a:p>
        </p:txBody>
      </p:sp>
    </p:spTree>
    <p:extLst>
      <p:ext uri="{BB962C8B-B14F-4D97-AF65-F5344CB8AC3E}">
        <p14:creationId xmlns:p14="http://schemas.microsoft.com/office/powerpoint/2010/main" val="314957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dirty="0"/>
              <a:t>Attention is all you need</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GB" sz="2000" dirty="0">
                <a:solidFill>
                  <a:srgbClr val="76B900"/>
                </a:solidFill>
              </a:rPr>
              <a:t>Not a breakthrough in itself</a:t>
            </a:r>
            <a:endParaRPr lang="en-US" sz="200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4784428"/>
            <a:ext cx="8187644" cy="3742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a:solidFill>
                  <a:srgbClr val="222222"/>
                </a:solidFill>
                <a:latin typeface="Arial" panose="020B0604020202020204" pitchFamily="34" charset="0"/>
              </a:rPr>
              <a:t>Vaswani, A., </a:t>
            </a:r>
            <a:r>
              <a:rPr lang="en-US" sz="916" dirty="0" err="1">
                <a:solidFill>
                  <a:srgbClr val="222222"/>
                </a:solidFill>
                <a:latin typeface="Arial" panose="020B0604020202020204" pitchFamily="34" charset="0"/>
              </a:rPr>
              <a:t>Shazeer</a:t>
            </a:r>
            <a:r>
              <a:rPr lang="en-US" sz="916" dirty="0">
                <a:solidFill>
                  <a:srgbClr val="222222"/>
                </a:solidFill>
                <a:latin typeface="Arial" panose="020B0604020202020204" pitchFamily="34" charset="0"/>
              </a:rPr>
              <a:t>, N., Parmar, N., </a:t>
            </a:r>
            <a:r>
              <a:rPr lang="en-US" sz="916" dirty="0" err="1">
                <a:solidFill>
                  <a:srgbClr val="222222"/>
                </a:solidFill>
                <a:latin typeface="Arial" panose="020B0604020202020204" pitchFamily="34" charset="0"/>
              </a:rPr>
              <a:t>Uszkoreit</a:t>
            </a:r>
            <a:r>
              <a:rPr lang="en-US" sz="916" dirty="0">
                <a:solidFill>
                  <a:srgbClr val="222222"/>
                </a:solidFill>
                <a:latin typeface="Arial" panose="020B0604020202020204" pitchFamily="34" charset="0"/>
              </a:rPr>
              <a:t>, J., Jones, L., Gomez, A. N., ... &amp; </a:t>
            </a:r>
            <a:r>
              <a:rPr lang="en-US" sz="916" dirty="0" err="1">
                <a:solidFill>
                  <a:srgbClr val="222222"/>
                </a:solidFill>
                <a:latin typeface="Arial" panose="020B0604020202020204" pitchFamily="34" charset="0"/>
              </a:rPr>
              <a:t>Polosukhin</a:t>
            </a:r>
            <a:r>
              <a:rPr lang="en-US" sz="916" dirty="0">
                <a:solidFill>
                  <a:srgbClr val="222222"/>
                </a:solidFill>
                <a:latin typeface="Arial" panose="020B0604020202020204" pitchFamily="34" charset="0"/>
              </a:rPr>
              <a:t>, I. (2017). Attention is all you need. In </a:t>
            </a:r>
            <a:r>
              <a:rPr lang="en-US" sz="916" i="1" dirty="0">
                <a:solidFill>
                  <a:srgbClr val="222222"/>
                </a:solidFill>
                <a:latin typeface="Arial" panose="020B0604020202020204" pitchFamily="34" charset="0"/>
              </a:rPr>
              <a:t>Advances in neural information processing systems</a:t>
            </a:r>
            <a:r>
              <a:rPr lang="en-US" sz="916" dirty="0">
                <a:solidFill>
                  <a:srgbClr val="222222"/>
                </a:solidFill>
                <a:latin typeface="Arial" panose="020B0604020202020204" pitchFamily="34" charset="0"/>
              </a:rPr>
              <a:t> (pp. 5998-6008).</a:t>
            </a:r>
            <a:endParaRPr lang="en-US" sz="916" dirty="0"/>
          </a:p>
        </p:txBody>
      </p:sp>
      <p:pic>
        <p:nvPicPr>
          <p:cNvPr id="4" name="Picture 3">
            <a:extLst>
              <a:ext uri="{FF2B5EF4-FFF2-40B4-BE49-F238E27FC236}">
                <a16:creationId xmlns:a16="http://schemas.microsoft.com/office/drawing/2014/main" id="{E10351AF-4164-429D-AFEB-5017ED6DF6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76657" y="2090453"/>
            <a:ext cx="4390687" cy="2091019"/>
          </a:xfrm>
          <a:prstGeom prst="rect">
            <a:avLst/>
          </a:prstGeom>
        </p:spPr>
      </p:pic>
    </p:spTree>
    <p:extLst>
      <p:ext uri="{BB962C8B-B14F-4D97-AF65-F5344CB8AC3E}">
        <p14:creationId xmlns:p14="http://schemas.microsoft.com/office/powerpoint/2010/main" val="16657597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dirty="0"/>
              <a:t>Attention is all you need</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GB" sz="2000" dirty="0">
                <a:solidFill>
                  <a:srgbClr val="76B900"/>
                </a:solidFill>
              </a:rPr>
              <a:t>But …</a:t>
            </a:r>
            <a:endParaRPr lang="en-US" sz="200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4784428"/>
            <a:ext cx="8187644" cy="3742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a:solidFill>
                  <a:srgbClr val="222222"/>
                </a:solidFill>
                <a:latin typeface="Arial" panose="020B0604020202020204" pitchFamily="34" charset="0"/>
              </a:rPr>
              <a:t>Vaswani, A., </a:t>
            </a:r>
            <a:r>
              <a:rPr lang="en-US" sz="916" dirty="0" err="1">
                <a:solidFill>
                  <a:srgbClr val="222222"/>
                </a:solidFill>
                <a:latin typeface="Arial" panose="020B0604020202020204" pitchFamily="34" charset="0"/>
              </a:rPr>
              <a:t>Shazeer</a:t>
            </a:r>
            <a:r>
              <a:rPr lang="en-US" sz="916" dirty="0">
                <a:solidFill>
                  <a:srgbClr val="222222"/>
                </a:solidFill>
                <a:latin typeface="Arial" panose="020B0604020202020204" pitchFamily="34" charset="0"/>
              </a:rPr>
              <a:t>, N., Parmar, N., </a:t>
            </a:r>
            <a:r>
              <a:rPr lang="en-US" sz="916" dirty="0" err="1">
                <a:solidFill>
                  <a:srgbClr val="222222"/>
                </a:solidFill>
                <a:latin typeface="Arial" panose="020B0604020202020204" pitchFamily="34" charset="0"/>
              </a:rPr>
              <a:t>Uszkoreit</a:t>
            </a:r>
            <a:r>
              <a:rPr lang="en-US" sz="916" dirty="0">
                <a:solidFill>
                  <a:srgbClr val="222222"/>
                </a:solidFill>
                <a:latin typeface="Arial" panose="020B0604020202020204" pitchFamily="34" charset="0"/>
              </a:rPr>
              <a:t>, J., Jones, L., Gomez, A. N., ... &amp; </a:t>
            </a:r>
            <a:r>
              <a:rPr lang="en-US" sz="916" dirty="0" err="1">
                <a:solidFill>
                  <a:srgbClr val="222222"/>
                </a:solidFill>
                <a:latin typeface="Arial" panose="020B0604020202020204" pitchFamily="34" charset="0"/>
              </a:rPr>
              <a:t>Polosukhin</a:t>
            </a:r>
            <a:r>
              <a:rPr lang="en-US" sz="916" dirty="0">
                <a:solidFill>
                  <a:srgbClr val="222222"/>
                </a:solidFill>
                <a:latin typeface="Arial" panose="020B0604020202020204" pitchFamily="34" charset="0"/>
              </a:rPr>
              <a:t>, I. (2017). Attention is all you need. In </a:t>
            </a:r>
            <a:r>
              <a:rPr lang="en-US" sz="916" i="1" dirty="0">
                <a:solidFill>
                  <a:srgbClr val="222222"/>
                </a:solidFill>
                <a:latin typeface="Arial" panose="020B0604020202020204" pitchFamily="34" charset="0"/>
              </a:rPr>
              <a:t>Advances in neural information processing systems</a:t>
            </a:r>
            <a:r>
              <a:rPr lang="en-US" sz="916" dirty="0">
                <a:solidFill>
                  <a:srgbClr val="222222"/>
                </a:solidFill>
                <a:latin typeface="Arial" panose="020B0604020202020204" pitchFamily="34" charset="0"/>
              </a:rPr>
              <a:t> (pp. 5998-6008).</a:t>
            </a:r>
            <a:endParaRPr lang="en-US" sz="916" dirty="0"/>
          </a:p>
        </p:txBody>
      </p:sp>
      <p:sp>
        <p:nvSpPr>
          <p:cNvPr id="9" name="TextBox 8">
            <a:extLst>
              <a:ext uri="{FF2B5EF4-FFF2-40B4-BE49-F238E27FC236}">
                <a16:creationId xmlns:a16="http://schemas.microsoft.com/office/drawing/2014/main" id="{F2187AF1-9D1B-43D5-9DE9-A218D9BAD14C}"/>
              </a:ext>
            </a:extLst>
          </p:cNvPr>
          <p:cNvSpPr txBox="1"/>
          <p:nvPr/>
        </p:nvSpPr>
        <p:spPr>
          <a:xfrm>
            <a:off x="991953" y="2296390"/>
            <a:ext cx="7160094" cy="70788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i="1" dirty="0">
                <a:solidFill>
                  <a:schemeClr val="bg1"/>
                </a:solidFill>
              </a:rPr>
              <a:t>“ … the Transformer can be trained significantly faster than architectures based on recurrent or convolutional layers.”</a:t>
            </a:r>
          </a:p>
        </p:txBody>
      </p:sp>
    </p:spTree>
    <p:extLst>
      <p:ext uri="{BB962C8B-B14F-4D97-AF65-F5344CB8AC3E}">
        <p14:creationId xmlns:p14="http://schemas.microsoft.com/office/powerpoint/2010/main" val="26644648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Neural Embeddings</a:t>
            </a:r>
            <a:endParaRPr lang="en-US" dirty="0">
              <a:latin typeface="Trebuchet MS"/>
            </a:endParaRPr>
          </a:p>
        </p:txBody>
      </p:sp>
    </p:spTree>
    <p:extLst>
      <p:ext uri="{BB962C8B-B14F-4D97-AF65-F5344CB8AC3E}">
        <p14:creationId xmlns:p14="http://schemas.microsoft.com/office/powerpoint/2010/main" val="192889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b="1" dirty="0"/>
              <a:t>feature reuse</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GB" sz="2000" dirty="0">
                <a:solidFill>
                  <a:srgbClr val="76B900"/>
                </a:solidFill>
              </a:rPr>
              <a:t>The opportunity</a:t>
            </a:r>
            <a:endParaRPr lang="en-US" sz="2000" dirty="0">
              <a:solidFill>
                <a:srgbClr val="76B900"/>
              </a:solidFill>
            </a:endParaRPr>
          </a:p>
        </p:txBody>
      </p:sp>
      <p:pic>
        <p:nvPicPr>
          <p:cNvPr id="6" name="Content Placeholder 4">
            <a:extLst>
              <a:ext uri="{FF2B5EF4-FFF2-40B4-BE49-F238E27FC236}">
                <a16:creationId xmlns:a16="http://schemas.microsoft.com/office/drawing/2014/main" id="{8B18286D-E296-4E9B-B6D9-584DA3DFC4ED}"/>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019794" y="1684074"/>
            <a:ext cx="5104414" cy="3099594"/>
          </a:xfrm>
          <a:prstGeom prst="rect">
            <a:avLst/>
          </a:prstGeom>
        </p:spPr>
      </p:pic>
    </p:spTree>
    <p:extLst>
      <p:ext uri="{BB962C8B-B14F-4D97-AF65-F5344CB8AC3E}">
        <p14:creationId xmlns:p14="http://schemas.microsoft.com/office/powerpoint/2010/main" val="4219947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It was difficult to reuse NLP embeddings</a:t>
            </a:r>
            <a:endParaRPr lang="en-US" dirty="0">
              <a:latin typeface="Trebuchet MS"/>
            </a:endParaRPr>
          </a:p>
        </p:txBody>
      </p:sp>
    </p:spTree>
    <p:extLst>
      <p:ext uri="{BB962C8B-B14F-4D97-AF65-F5344CB8AC3E}">
        <p14:creationId xmlns:p14="http://schemas.microsoft.com/office/powerpoint/2010/main" val="319812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10" name="Text Placeholder 9"/>
          <p:cNvSpPr>
            <a:spLocks noGrp="1"/>
          </p:cNvSpPr>
          <p:nvPr>
            <p:ph type="body" sz="quarter" idx="10"/>
          </p:nvPr>
        </p:nvSpPr>
        <p:spPr/>
        <p:txBody>
          <a:bodyPr/>
          <a:lstStyle/>
          <a:p>
            <a:r>
              <a:rPr lang="en-GB" sz="2400" dirty="0">
                <a:solidFill>
                  <a:srgbClr val="7030A0"/>
                </a:solidFill>
              </a:rPr>
              <a:t>Discovering structures in text</a:t>
            </a:r>
            <a:endParaRPr lang="en-US" sz="2400" dirty="0">
              <a:solidFill>
                <a:srgbClr val="7030A0"/>
              </a:solidFill>
            </a:endParaRPr>
          </a:p>
        </p:txBody>
      </p:sp>
      <p:sp>
        <p:nvSpPr>
          <p:cNvPr id="3" name="Rectangle 2">
            <a:extLst>
              <a:ext uri="{FF2B5EF4-FFF2-40B4-BE49-F238E27FC236}">
                <a16:creationId xmlns:a16="http://schemas.microsoft.com/office/drawing/2014/main" id="{8A8F2C22-672E-41B3-8F92-615981BAC59A}"/>
              </a:ext>
            </a:extLst>
          </p:cNvPr>
          <p:cNvSpPr/>
          <p:nvPr/>
        </p:nvSpPr>
        <p:spPr>
          <a:xfrm>
            <a:off x="3994865" y="2425776"/>
            <a:ext cx="1154272" cy="9378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Machine Learning Algorithm</a:t>
            </a:r>
            <a:endParaRPr lang="en-US" sz="1200" dirty="0"/>
          </a:p>
        </p:txBody>
      </p:sp>
      <p:cxnSp>
        <p:nvCxnSpPr>
          <p:cNvPr id="5" name="Straight Arrow Connector 4">
            <a:extLst>
              <a:ext uri="{FF2B5EF4-FFF2-40B4-BE49-F238E27FC236}">
                <a16:creationId xmlns:a16="http://schemas.microsoft.com/office/drawing/2014/main" id="{0A7487AB-B850-4FFA-BC3E-26A4AD966351}"/>
              </a:ext>
            </a:extLst>
          </p:cNvPr>
          <p:cNvCxnSpPr>
            <a:cxnSpLocks/>
            <a:stCxn id="8" idx="3"/>
            <a:endCxn id="3" idx="1"/>
          </p:cNvCxnSpPr>
          <p:nvPr/>
        </p:nvCxnSpPr>
        <p:spPr>
          <a:xfrm>
            <a:off x="3166828" y="2894699"/>
            <a:ext cx="828037"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DA9492E-4201-40D3-B4FD-6583503B2369}"/>
              </a:ext>
            </a:extLst>
          </p:cNvPr>
          <p:cNvSpPr txBox="1"/>
          <p:nvPr/>
        </p:nvSpPr>
        <p:spPr>
          <a:xfrm>
            <a:off x="2807434" y="2800057"/>
            <a:ext cx="359394" cy="1892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700" dirty="0">
                <a:solidFill>
                  <a:schemeClr val="bg1"/>
                </a:solidFill>
              </a:rPr>
              <a:t>Text</a:t>
            </a:r>
            <a:endParaRPr lang="en-US" sz="700" dirty="0">
              <a:solidFill>
                <a:schemeClr val="bg1"/>
              </a:solidFill>
            </a:endParaRPr>
          </a:p>
        </p:txBody>
      </p:sp>
      <p:sp>
        <p:nvSpPr>
          <p:cNvPr id="7" name="TextBox 6">
            <a:extLst>
              <a:ext uri="{FF2B5EF4-FFF2-40B4-BE49-F238E27FC236}">
                <a16:creationId xmlns:a16="http://schemas.microsoft.com/office/drawing/2014/main" id="{BB1FFE35-427F-8740-B453-BC767490EFA0}"/>
              </a:ext>
            </a:extLst>
          </p:cNvPr>
          <p:cNvSpPr txBox="1"/>
          <p:nvPr/>
        </p:nvSpPr>
        <p:spPr>
          <a:xfrm>
            <a:off x="4396312" y="1942426"/>
            <a:ext cx="351378" cy="4156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334" dirty="0">
                <a:solidFill>
                  <a:schemeClr val="bg2"/>
                </a:solidFill>
              </a:rPr>
              <a:t>?</a:t>
            </a:r>
            <a:endParaRPr lang="en-US" sz="2334" dirty="0">
              <a:solidFill>
                <a:schemeClr val="bg2"/>
              </a:solidFill>
            </a:endParaRPr>
          </a:p>
        </p:txBody>
      </p:sp>
    </p:spTree>
    <p:extLst>
      <p:ext uri="{BB962C8B-B14F-4D97-AF65-F5344CB8AC3E}">
        <p14:creationId xmlns:p14="http://schemas.microsoft.com/office/powerpoint/2010/main" val="114873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dirty="0"/>
              <a:t>Semi-Supervised Sequence Learning</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GB" sz="2000" dirty="0">
                <a:solidFill>
                  <a:srgbClr val="76B900"/>
                </a:solidFill>
              </a:rPr>
              <a:t>More complex representations</a:t>
            </a:r>
            <a:endParaRPr lang="en-US" sz="2000" dirty="0">
              <a:solidFill>
                <a:srgbClr val="76B900"/>
              </a:solidFill>
            </a:endParaRPr>
          </a:p>
        </p:txBody>
      </p:sp>
      <p:pic>
        <p:nvPicPr>
          <p:cNvPr id="3" name="Picture 2">
            <a:extLst>
              <a:ext uri="{FF2B5EF4-FFF2-40B4-BE49-F238E27FC236}">
                <a16:creationId xmlns:a16="http://schemas.microsoft.com/office/drawing/2014/main" id="{57E55317-C7BA-437B-BEF1-D9488AA83B71}"/>
              </a:ext>
            </a:extLst>
          </p:cNvPr>
          <p:cNvPicPr>
            <a:picLocks noChangeAspect="1"/>
          </p:cNvPicPr>
          <p:nvPr/>
        </p:nvPicPr>
        <p:blipFill>
          <a:blip r:embed="rId3"/>
          <a:stretch>
            <a:fillRect/>
          </a:stretch>
        </p:blipFill>
        <p:spPr>
          <a:xfrm>
            <a:off x="2103954" y="2100482"/>
            <a:ext cx="4936093" cy="2212025"/>
          </a:xfrm>
          <a:prstGeom prst="rect">
            <a:avLst/>
          </a:prstGeom>
        </p:spPr>
      </p:pic>
      <p:sp>
        <p:nvSpPr>
          <p:cNvPr id="7" name="TextBox 6">
            <a:extLst>
              <a:ext uri="{FF2B5EF4-FFF2-40B4-BE49-F238E27FC236}">
                <a16:creationId xmlns:a16="http://schemas.microsoft.com/office/drawing/2014/main" id="{D993D896-561A-48FF-A1A1-EDF5F71A44FD}"/>
              </a:ext>
            </a:extLst>
          </p:cNvPr>
          <p:cNvSpPr txBox="1"/>
          <p:nvPr/>
        </p:nvSpPr>
        <p:spPr>
          <a:xfrm>
            <a:off x="-40581" y="4925492"/>
            <a:ext cx="7877006" cy="23326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a:solidFill>
                  <a:srgbClr val="222222"/>
                </a:solidFill>
                <a:latin typeface="Arial" panose="020B0604020202020204" pitchFamily="34" charset="0"/>
              </a:rPr>
              <a:t>Dai, A. M., &amp; Le, Q. V. (2015). Semi-supervised sequence learning. In </a:t>
            </a:r>
            <a:r>
              <a:rPr lang="en-US" sz="916" i="1" dirty="0">
                <a:solidFill>
                  <a:srgbClr val="222222"/>
                </a:solidFill>
                <a:latin typeface="Arial" panose="020B0604020202020204" pitchFamily="34" charset="0"/>
              </a:rPr>
              <a:t>Advances in neural information processing systems</a:t>
            </a:r>
            <a:r>
              <a:rPr lang="en-US" sz="916" dirty="0">
                <a:solidFill>
                  <a:srgbClr val="222222"/>
                </a:solidFill>
                <a:latin typeface="Arial" panose="020B0604020202020204" pitchFamily="34" charset="0"/>
              </a:rPr>
              <a:t> (pp. 3079-3087).</a:t>
            </a:r>
            <a:endParaRPr lang="en-US" sz="916" dirty="0"/>
          </a:p>
        </p:txBody>
      </p:sp>
    </p:spTree>
    <p:extLst>
      <p:ext uri="{BB962C8B-B14F-4D97-AF65-F5344CB8AC3E}">
        <p14:creationId xmlns:p14="http://schemas.microsoft.com/office/powerpoint/2010/main" val="6541812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dirty="0"/>
              <a:t>Semi-Supervised Sequence Learning</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GB" sz="2000" dirty="0">
                <a:solidFill>
                  <a:srgbClr val="76B900"/>
                </a:solidFill>
              </a:rPr>
              <a:t>More complex representations</a:t>
            </a:r>
            <a:endParaRPr lang="en-US" sz="2000" dirty="0">
              <a:solidFill>
                <a:srgbClr val="76B900"/>
              </a:solidFill>
            </a:endParaRPr>
          </a:p>
        </p:txBody>
      </p:sp>
      <p:sp>
        <p:nvSpPr>
          <p:cNvPr id="7" name="TextBox 6">
            <a:extLst>
              <a:ext uri="{FF2B5EF4-FFF2-40B4-BE49-F238E27FC236}">
                <a16:creationId xmlns:a16="http://schemas.microsoft.com/office/drawing/2014/main" id="{D993D896-561A-48FF-A1A1-EDF5F71A44FD}"/>
              </a:ext>
            </a:extLst>
          </p:cNvPr>
          <p:cNvSpPr txBox="1"/>
          <p:nvPr/>
        </p:nvSpPr>
        <p:spPr>
          <a:xfrm>
            <a:off x="-40581" y="4925492"/>
            <a:ext cx="7877006" cy="23326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a:solidFill>
                  <a:srgbClr val="222222"/>
                </a:solidFill>
                <a:latin typeface="Arial" panose="020B0604020202020204" pitchFamily="34" charset="0"/>
              </a:rPr>
              <a:t>Dai, A. M., &amp; Le, Q. V. (2015). Semi-supervised sequence learning. In </a:t>
            </a:r>
            <a:r>
              <a:rPr lang="en-US" sz="916" i="1" dirty="0">
                <a:solidFill>
                  <a:srgbClr val="222222"/>
                </a:solidFill>
                <a:latin typeface="Arial" panose="020B0604020202020204" pitchFamily="34" charset="0"/>
              </a:rPr>
              <a:t>Advances in neural information processing systems</a:t>
            </a:r>
            <a:r>
              <a:rPr lang="en-US" sz="916" dirty="0">
                <a:solidFill>
                  <a:srgbClr val="222222"/>
                </a:solidFill>
                <a:latin typeface="Arial" panose="020B0604020202020204" pitchFamily="34" charset="0"/>
              </a:rPr>
              <a:t> (pp. 3079-3087).</a:t>
            </a:r>
            <a:endParaRPr lang="en-US" sz="916" dirty="0"/>
          </a:p>
        </p:txBody>
      </p:sp>
      <p:pic>
        <p:nvPicPr>
          <p:cNvPr id="4" name="Picture 3">
            <a:extLst>
              <a:ext uri="{FF2B5EF4-FFF2-40B4-BE49-F238E27FC236}">
                <a16:creationId xmlns:a16="http://schemas.microsoft.com/office/drawing/2014/main" id="{36E0298F-8DCD-4791-8CB1-6DEF7D7BC671}"/>
              </a:ext>
            </a:extLst>
          </p:cNvPr>
          <p:cNvPicPr>
            <a:picLocks noChangeAspect="1"/>
          </p:cNvPicPr>
          <p:nvPr/>
        </p:nvPicPr>
        <p:blipFill>
          <a:blip r:embed="rId3"/>
          <a:stretch>
            <a:fillRect/>
          </a:stretch>
        </p:blipFill>
        <p:spPr>
          <a:xfrm>
            <a:off x="1677845" y="2211440"/>
            <a:ext cx="5788312" cy="1708356"/>
          </a:xfrm>
          <a:prstGeom prst="rect">
            <a:avLst/>
          </a:prstGeom>
        </p:spPr>
      </p:pic>
    </p:spTree>
    <p:extLst>
      <p:ext uri="{BB962C8B-B14F-4D97-AF65-F5344CB8AC3E}">
        <p14:creationId xmlns:p14="http://schemas.microsoft.com/office/powerpoint/2010/main" val="2895299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dirty="0"/>
              <a:t>Semi-Supervised Sequence Learning</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GB" sz="2000" dirty="0">
                <a:solidFill>
                  <a:srgbClr val="76B900"/>
                </a:solidFill>
              </a:rPr>
              <a:t>More complex representations</a:t>
            </a:r>
            <a:endParaRPr lang="en-US" sz="2000" dirty="0">
              <a:solidFill>
                <a:srgbClr val="76B900"/>
              </a:solidFill>
            </a:endParaRPr>
          </a:p>
        </p:txBody>
      </p:sp>
      <p:sp>
        <p:nvSpPr>
          <p:cNvPr id="7" name="TextBox 6">
            <a:extLst>
              <a:ext uri="{FF2B5EF4-FFF2-40B4-BE49-F238E27FC236}">
                <a16:creationId xmlns:a16="http://schemas.microsoft.com/office/drawing/2014/main" id="{D993D896-561A-48FF-A1A1-EDF5F71A44FD}"/>
              </a:ext>
            </a:extLst>
          </p:cNvPr>
          <p:cNvSpPr txBox="1"/>
          <p:nvPr/>
        </p:nvSpPr>
        <p:spPr>
          <a:xfrm>
            <a:off x="-40581" y="4925492"/>
            <a:ext cx="7877006" cy="23326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a:solidFill>
                  <a:srgbClr val="222222"/>
                </a:solidFill>
                <a:latin typeface="Arial" panose="020B0604020202020204" pitchFamily="34" charset="0"/>
              </a:rPr>
              <a:t>Dai, A. M., &amp; Le, Q. V. (2015). Semi-supervised sequence learning. In </a:t>
            </a:r>
            <a:r>
              <a:rPr lang="en-US" sz="916" i="1" dirty="0">
                <a:solidFill>
                  <a:srgbClr val="222222"/>
                </a:solidFill>
                <a:latin typeface="Arial" panose="020B0604020202020204" pitchFamily="34" charset="0"/>
              </a:rPr>
              <a:t>Advances in neural information processing systems</a:t>
            </a:r>
            <a:r>
              <a:rPr lang="en-US" sz="916" dirty="0">
                <a:solidFill>
                  <a:srgbClr val="222222"/>
                </a:solidFill>
                <a:latin typeface="Arial" panose="020B0604020202020204" pitchFamily="34" charset="0"/>
              </a:rPr>
              <a:t> (pp. 3079-3087).</a:t>
            </a:r>
            <a:endParaRPr lang="en-US" sz="916" dirty="0"/>
          </a:p>
        </p:txBody>
      </p:sp>
      <p:pic>
        <p:nvPicPr>
          <p:cNvPr id="3" name="Picture 2">
            <a:extLst>
              <a:ext uri="{FF2B5EF4-FFF2-40B4-BE49-F238E27FC236}">
                <a16:creationId xmlns:a16="http://schemas.microsoft.com/office/drawing/2014/main" id="{F2BCCCCE-9898-4366-ADDF-BD85951D907A}"/>
              </a:ext>
            </a:extLst>
          </p:cNvPr>
          <p:cNvPicPr>
            <a:picLocks noChangeAspect="1"/>
          </p:cNvPicPr>
          <p:nvPr/>
        </p:nvPicPr>
        <p:blipFill>
          <a:blip r:embed="rId3"/>
          <a:stretch>
            <a:fillRect/>
          </a:stretch>
        </p:blipFill>
        <p:spPr>
          <a:xfrm>
            <a:off x="2002182" y="1737445"/>
            <a:ext cx="5139637" cy="2773014"/>
          </a:xfrm>
          <a:prstGeom prst="rect">
            <a:avLst/>
          </a:prstGeom>
        </p:spPr>
      </p:pic>
    </p:spTree>
    <p:extLst>
      <p:ext uri="{BB962C8B-B14F-4D97-AF65-F5344CB8AC3E}">
        <p14:creationId xmlns:p14="http://schemas.microsoft.com/office/powerpoint/2010/main" val="14061030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dirty="0" err="1"/>
              <a:t>ELMo</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GB" sz="2000" dirty="0">
                <a:solidFill>
                  <a:srgbClr val="76B900"/>
                </a:solidFill>
              </a:rPr>
              <a:t>Embeddings for Language Models</a:t>
            </a:r>
            <a:endParaRPr lang="en-US" sz="2000" dirty="0">
              <a:solidFill>
                <a:srgbClr val="76B900"/>
              </a:solidFill>
            </a:endParaRPr>
          </a:p>
        </p:txBody>
      </p:sp>
      <p:sp>
        <p:nvSpPr>
          <p:cNvPr id="7" name="TextBox 6">
            <a:extLst>
              <a:ext uri="{FF2B5EF4-FFF2-40B4-BE49-F238E27FC236}">
                <a16:creationId xmlns:a16="http://schemas.microsoft.com/office/drawing/2014/main" id="{D993D896-561A-48FF-A1A1-EDF5F71A44FD}"/>
              </a:ext>
            </a:extLst>
          </p:cNvPr>
          <p:cNvSpPr txBox="1"/>
          <p:nvPr/>
        </p:nvSpPr>
        <p:spPr>
          <a:xfrm>
            <a:off x="-45089" y="4820499"/>
            <a:ext cx="8945610" cy="3742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a:solidFill>
                  <a:srgbClr val="222222"/>
                </a:solidFill>
                <a:latin typeface="Arial" panose="020B0604020202020204" pitchFamily="34" charset="0"/>
              </a:rPr>
              <a:t>Peters, M. E., Neumann, M., </a:t>
            </a:r>
            <a:r>
              <a:rPr lang="en-US" sz="916" dirty="0" err="1">
                <a:solidFill>
                  <a:srgbClr val="222222"/>
                </a:solidFill>
                <a:latin typeface="Arial" panose="020B0604020202020204" pitchFamily="34" charset="0"/>
              </a:rPr>
              <a:t>Iyyer</a:t>
            </a:r>
            <a:r>
              <a:rPr lang="en-US" sz="916" dirty="0">
                <a:solidFill>
                  <a:srgbClr val="222222"/>
                </a:solidFill>
                <a:latin typeface="Arial" panose="020B0604020202020204" pitchFamily="34" charset="0"/>
              </a:rPr>
              <a:t>, M., Gardner, M., Clark, C., Lee, K., &amp; </a:t>
            </a:r>
            <a:r>
              <a:rPr lang="en-US" sz="916" dirty="0" err="1">
                <a:solidFill>
                  <a:srgbClr val="222222"/>
                </a:solidFill>
                <a:latin typeface="Arial" panose="020B0604020202020204" pitchFamily="34" charset="0"/>
              </a:rPr>
              <a:t>Zettlemoyer</a:t>
            </a:r>
            <a:r>
              <a:rPr lang="en-US" sz="916" dirty="0">
                <a:solidFill>
                  <a:srgbClr val="222222"/>
                </a:solidFill>
                <a:latin typeface="Arial" panose="020B0604020202020204" pitchFamily="34" charset="0"/>
              </a:rPr>
              <a:t>, L. (2018). Deep contextualized word representations. </a:t>
            </a:r>
            <a:r>
              <a:rPr lang="en-US" sz="916" dirty="0" err="1">
                <a:solidFill>
                  <a:srgbClr val="222222"/>
                </a:solidFill>
                <a:latin typeface="Arial" panose="020B0604020202020204" pitchFamily="34" charset="0"/>
              </a:rPr>
              <a:t>arXiv</a:t>
            </a:r>
            <a:r>
              <a:rPr lang="en-US" sz="916" dirty="0">
                <a:solidFill>
                  <a:srgbClr val="222222"/>
                </a:solidFill>
                <a:latin typeface="Arial" panose="020B0604020202020204" pitchFamily="34" charset="0"/>
              </a:rPr>
              <a:t> preprint arXiv:1802.05365.</a:t>
            </a:r>
            <a:endParaRPr lang="en-US" sz="916" dirty="0"/>
          </a:p>
        </p:txBody>
      </p:sp>
      <p:pic>
        <p:nvPicPr>
          <p:cNvPr id="23554" name="Picture 2" descr="A Review of Pre-training General Language Representations ...">
            <a:extLst>
              <a:ext uri="{FF2B5EF4-FFF2-40B4-BE49-F238E27FC236}">
                <a16:creationId xmlns:a16="http://schemas.microsoft.com/office/drawing/2014/main" id="{376AAD49-BBEB-4882-BF08-3119EDC6E8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14500" y="1731612"/>
            <a:ext cx="5715000" cy="259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9316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dirty="0" err="1"/>
              <a:t>ELMo</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GB" sz="2000" dirty="0">
                <a:solidFill>
                  <a:srgbClr val="76B900"/>
                </a:solidFill>
              </a:rPr>
              <a:t>Embeddings for Language Models</a:t>
            </a:r>
            <a:endParaRPr lang="en-US" sz="2000" dirty="0">
              <a:solidFill>
                <a:srgbClr val="76B900"/>
              </a:solidFill>
            </a:endParaRPr>
          </a:p>
        </p:txBody>
      </p:sp>
      <p:sp>
        <p:nvSpPr>
          <p:cNvPr id="7" name="TextBox 6">
            <a:extLst>
              <a:ext uri="{FF2B5EF4-FFF2-40B4-BE49-F238E27FC236}">
                <a16:creationId xmlns:a16="http://schemas.microsoft.com/office/drawing/2014/main" id="{D993D896-561A-48FF-A1A1-EDF5F71A44FD}"/>
              </a:ext>
            </a:extLst>
          </p:cNvPr>
          <p:cNvSpPr txBox="1"/>
          <p:nvPr/>
        </p:nvSpPr>
        <p:spPr>
          <a:xfrm>
            <a:off x="-45089" y="4820499"/>
            <a:ext cx="8945610" cy="3742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a:solidFill>
                  <a:srgbClr val="222222"/>
                </a:solidFill>
                <a:latin typeface="Arial" panose="020B0604020202020204" pitchFamily="34" charset="0"/>
              </a:rPr>
              <a:t>Peters, M. E., Neumann, M., </a:t>
            </a:r>
            <a:r>
              <a:rPr lang="en-US" sz="916" dirty="0" err="1">
                <a:solidFill>
                  <a:srgbClr val="222222"/>
                </a:solidFill>
                <a:latin typeface="Arial" panose="020B0604020202020204" pitchFamily="34" charset="0"/>
              </a:rPr>
              <a:t>Iyyer</a:t>
            </a:r>
            <a:r>
              <a:rPr lang="en-US" sz="916" dirty="0">
                <a:solidFill>
                  <a:srgbClr val="222222"/>
                </a:solidFill>
                <a:latin typeface="Arial" panose="020B0604020202020204" pitchFamily="34" charset="0"/>
              </a:rPr>
              <a:t>, M., Gardner, M., Clark, C., Lee, K., &amp; </a:t>
            </a:r>
            <a:r>
              <a:rPr lang="en-US" sz="916" dirty="0" err="1">
                <a:solidFill>
                  <a:srgbClr val="222222"/>
                </a:solidFill>
                <a:latin typeface="Arial" panose="020B0604020202020204" pitchFamily="34" charset="0"/>
              </a:rPr>
              <a:t>Zettlemoyer</a:t>
            </a:r>
            <a:r>
              <a:rPr lang="en-US" sz="916" dirty="0">
                <a:solidFill>
                  <a:srgbClr val="222222"/>
                </a:solidFill>
                <a:latin typeface="Arial" panose="020B0604020202020204" pitchFamily="34" charset="0"/>
              </a:rPr>
              <a:t>, L. (2018). Deep contextualized word representations. </a:t>
            </a:r>
            <a:r>
              <a:rPr lang="en-US" sz="916" dirty="0" err="1">
                <a:solidFill>
                  <a:srgbClr val="222222"/>
                </a:solidFill>
                <a:latin typeface="Arial" panose="020B0604020202020204" pitchFamily="34" charset="0"/>
              </a:rPr>
              <a:t>arXiv</a:t>
            </a:r>
            <a:r>
              <a:rPr lang="en-US" sz="916" dirty="0">
                <a:solidFill>
                  <a:srgbClr val="222222"/>
                </a:solidFill>
                <a:latin typeface="Arial" panose="020B0604020202020204" pitchFamily="34" charset="0"/>
              </a:rPr>
              <a:t> preprint arXiv:1802.05365.</a:t>
            </a:r>
            <a:endParaRPr lang="en-US" sz="916" dirty="0"/>
          </a:p>
        </p:txBody>
      </p:sp>
      <p:pic>
        <p:nvPicPr>
          <p:cNvPr id="3" name="Picture 2">
            <a:extLst>
              <a:ext uri="{FF2B5EF4-FFF2-40B4-BE49-F238E27FC236}">
                <a16:creationId xmlns:a16="http://schemas.microsoft.com/office/drawing/2014/main" id="{6E91E336-3C57-47F7-B20B-FE247ED61F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23074" y="1888518"/>
            <a:ext cx="5297853" cy="2322347"/>
          </a:xfrm>
          <a:prstGeom prst="rect">
            <a:avLst/>
          </a:prstGeom>
        </p:spPr>
      </p:pic>
    </p:spTree>
    <p:extLst>
      <p:ext uri="{BB962C8B-B14F-4D97-AF65-F5344CB8AC3E}">
        <p14:creationId xmlns:p14="http://schemas.microsoft.com/office/powerpoint/2010/main" val="13867555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dirty="0"/>
              <a:t>ULM-Fit</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US" sz="2000" dirty="0">
                <a:solidFill>
                  <a:srgbClr val="76B900"/>
                </a:solidFill>
              </a:rPr>
              <a:t>Universal Language Model Fine-Tuning for Text Classification</a:t>
            </a:r>
          </a:p>
        </p:txBody>
      </p:sp>
      <p:sp>
        <p:nvSpPr>
          <p:cNvPr id="7" name="TextBox 6">
            <a:extLst>
              <a:ext uri="{FF2B5EF4-FFF2-40B4-BE49-F238E27FC236}">
                <a16:creationId xmlns:a16="http://schemas.microsoft.com/office/drawing/2014/main" id="{D993D896-561A-48FF-A1A1-EDF5F71A44FD}"/>
              </a:ext>
            </a:extLst>
          </p:cNvPr>
          <p:cNvSpPr txBox="1"/>
          <p:nvPr/>
        </p:nvSpPr>
        <p:spPr>
          <a:xfrm>
            <a:off x="-40581" y="4925492"/>
            <a:ext cx="7877006" cy="23326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a:solidFill>
                  <a:srgbClr val="222222"/>
                </a:solidFill>
                <a:latin typeface="Arial" panose="020B0604020202020204" pitchFamily="34" charset="0"/>
              </a:rPr>
              <a:t>Howard, J., &amp; Ruder, S. (2018). Universal language model fine-tuning for text classification. </a:t>
            </a:r>
            <a:r>
              <a:rPr lang="en-US" sz="916" dirty="0" err="1">
                <a:solidFill>
                  <a:srgbClr val="222222"/>
                </a:solidFill>
                <a:latin typeface="Arial" panose="020B0604020202020204" pitchFamily="34" charset="0"/>
              </a:rPr>
              <a:t>arXiv</a:t>
            </a:r>
            <a:r>
              <a:rPr lang="en-US" sz="916" dirty="0">
                <a:solidFill>
                  <a:srgbClr val="222222"/>
                </a:solidFill>
                <a:latin typeface="Arial" panose="020B0604020202020204" pitchFamily="34" charset="0"/>
              </a:rPr>
              <a:t> preprint arXiv:1801.06146.</a:t>
            </a:r>
            <a:endParaRPr lang="en-US" sz="916" dirty="0"/>
          </a:p>
        </p:txBody>
      </p:sp>
      <p:pic>
        <p:nvPicPr>
          <p:cNvPr id="3" name="Picture 2">
            <a:extLst>
              <a:ext uri="{FF2B5EF4-FFF2-40B4-BE49-F238E27FC236}">
                <a16:creationId xmlns:a16="http://schemas.microsoft.com/office/drawing/2014/main" id="{F03BC4D9-0165-41F7-977F-D910D4E3A532}"/>
              </a:ext>
            </a:extLst>
          </p:cNvPr>
          <p:cNvPicPr>
            <a:picLocks noChangeAspect="1"/>
          </p:cNvPicPr>
          <p:nvPr/>
        </p:nvPicPr>
        <p:blipFill>
          <a:blip r:embed="rId3"/>
          <a:stretch>
            <a:fillRect/>
          </a:stretch>
        </p:blipFill>
        <p:spPr>
          <a:xfrm>
            <a:off x="1647250" y="1487497"/>
            <a:ext cx="5849502" cy="3437995"/>
          </a:xfrm>
          <a:prstGeom prst="rect">
            <a:avLst/>
          </a:prstGeom>
        </p:spPr>
      </p:pic>
    </p:spTree>
    <p:extLst>
      <p:ext uri="{BB962C8B-B14F-4D97-AF65-F5344CB8AC3E}">
        <p14:creationId xmlns:p14="http://schemas.microsoft.com/office/powerpoint/2010/main" val="10681169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b="1" dirty="0"/>
              <a:t>Transfer Learning in NLP</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US" sz="2000" dirty="0">
                <a:solidFill>
                  <a:srgbClr val="76B900"/>
                </a:solidFill>
              </a:rPr>
              <a:t>Not trivial to use and not universally applicable</a:t>
            </a:r>
          </a:p>
        </p:txBody>
      </p:sp>
      <p:sp>
        <p:nvSpPr>
          <p:cNvPr id="7" name="TextBox 6">
            <a:extLst>
              <a:ext uri="{FF2B5EF4-FFF2-40B4-BE49-F238E27FC236}">
                <a16:creationId xmlns:a16="http://schemas.microsoft.com/office/drawing/2014/main" id="{D993D896-561A-48FF-A1A1-EDF5F71A44FD}"/>
              </a:ext>
            </a:extLst>
          </p:cNvPr>
          <p:cNvSpPr txBox="1"/>
          <p:nvPr/>
        </p:nvSpPr>
        <p:spPr>
          <a:xfrm>
            <a:off x="1172307" y="2080392"/>
            <a:ext cx="7877006" cy="23326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a:solidFill>
                  <a:srgbClr val="222222"/>
                </a:solidFill>
                <a:latin typeface="Arial" panose="020B0604020202020204" pitchFamily="34" charset="0"/>
              </a:rPr>
              <a:t>Howard, J., &amp; Ruder, S. (2018). Universal language model fine-tuning for text classification. </a:t>
            </a:r>
            <a:r>
              <a:rPr lang="en-US" sz="916" dirty="0" err="1">
                <a:solidFill>
                  <a:srgbClr val="222222"/>
                </a:solidFill>
                <a:latin typeface="Arial" panose="020B0604020202020204" pitchFamily="34" charset="0"/>
              </a:rPr>
              <a:t>arXiv</a:t>
            </a:r>
            <a:r>
              <a:rPr lang="en-US" sz="916" dirty="0">
                <a:solidFill>
                  <a:srgbClr val="222222"/>
                </a:solidFill>
                <a:latin typeface="Arial" panose="020B0604020202020204" pitchFamily="34" charset="0"/>
              </a:rPr>
              <a:t> preprint arXiv:1801.06146.</a:t>
            </a:r>
            <a:endParaRPr lang="en-US" sz="916" dirty="0"/>
          </a:p>
        </p:txBody>
      </p:sp>
      <p:sp>
        <p:nvSpPr>
          <p:cNvPr id="4" name="TextBox 3">
            <a:extLst>
              <a:ext uri="{FF2B5EF4-FFF2-40B4-BE49-F238E27FC236}">
                <a16:creationId xmlns:a16="http://schemas.microsoft.com/office/drawing/2014/main" id="{00A95B60-336F-4BBD-ACA1-588EC410E354}"/>
              </a:ext>
            </a:extLst>
          </p:cNvPr>
          <p:cNvSpPr txBox="1"/>
          <p:nvPr/>
        </p:nvSpPr>
        <p:spPr>
          <a:xfrm>
            <a:off x="682227" y="2407635"/>
            <a:ext cx="8945610" cy="3742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a:solidFill>
                  <a:srgbClr val="222222"/>
                </a:solidFill>
                <a:latin typeface="Arial" panose="020B0604020202020204" pitchFamily="34" charset="0"/>
              </a:rPr>
              <a:t>Peters, M. E., Neumann, M., </a:t>
            </a:r>
            <a:r>
              <a:rPr lang="en-US" sz="916" dirty="0" err="1">
                <a:solidFill>
                  <a:srgbClr val="222222"/>
                </a:solidFill>
                <a:latin typeface="Arial" panose="020B0604020202020204" pitchFamily="34" charset="0"/>
              </a:rPr>
              <a:t>Iyyer</a:t>
            </a:r>
            <a:r>
              <a:rPr lang="en-US" sz="916" dirty="0">
                <a:solidFill>
                  <a:srgbClr val="222222"/>
                </a:solidFill>
                <a:latin typeface="Arial" panose="020B0604020202020204" pitchFamily="34" charset="0"/>
              </a:rPr>
              <a:t>, M., Gardner, M., Clark, C., Lee, K., &amp; </a:t>
            </a:r>
            <a:r>
              <a:rPr lang="en-US" sz="916" dirty="0" err="1">
                <a:solidFill>
                  <a:srgbClr val="222222"/>
                </a:solidFill>
                <a:latin typeface="Arial" panose="020B0604020202020204" pitchFamily="34" charset="0"/>
              </a:rPr>
              <a:t>Zettlemoyer</a:t>
            </a:r>
            <a:r>
              <a:rPr lang="en-US" sz="916" dirty="0">
                <a:solidFill>
                  <a:srgbClr val="222222"/>
                </a:solidFill>
                <a:latin typeface="Arial" panose="020B0604020202020204" pitchFamily="34" charset="0"/>
              </a:rPr>
              <a:t>, L. (2018). Deep contextualized word representations. </a:t>
            </a:r>
            <a:r>
              <a:rPr lang="en-US" sz="916" dirty="0" err="1">
                <a:solidFill>
                  <a:srgbClr val="222222"/>
                </a:solidFill>
                <a:latin typeface="Arial" panose="020B0604020202020204" pitchFamily="34" charset="0"/>
              </a:rPr>
              <a:t>arXiv</a:t>
            </a:r>
            <a:r>
              <a:rPr lang="en-US" sz="916" dirty="0">
                <a:solidFill>
                  <a:srgbClr val="222222"/>
                </a:solidFill>
                <a:latin typeface="Arial" panose="020B0604020202020204" pitchFamily="34" charset="0"/>
              </a:rPr>
              <a:t> preprint arXiv:1802.05365.</a:t>
            </a:r>
            <a:endParaRPr lang="en-US" sz="916" dirty="0"/>
          </a:p>
        </p:txBody>
      </p:sp>
      <p:sp>
        <p:nvSpPr>
          <p:cNvPr id="3" name="Oval 2">
            <a:extLst>
              <a:ext uri="{FF2B5EF4-FFF2-40B4-BE49-F238E27FC236}">
                <a16:creationId xmlns:a16="http://schemas.microsoft.com/office/drawing/2014/main" id="{2E12BAB7-BB1E-41CB-9E12-3E18CEC66CCC}"/>
              </a:ext>
            </a:extLst>
          </p:cNvPr>
          <p:cNvSpPr/>
          <p:nvPr/>
        </p:nvSpPr>
        <p:spPr>
          <a:xfrm>
            <a:off x="1811901" y="3611531"/>
            <a:ext cx="703413" cy="7034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1957</a:t>
            </a:r>
            <a:endParaRPr lang="en-US" sz="700" dirty="0"/>
          </a:p>
        </p:txBody>
      </p:sp>
      <p:sp>
        <p:nvSpPr>
          <p:cNvPr id="9" name="Oval 8">
            <a:extLst>
              <a:ext uri="{FF2B5EF4-FFF2-40B4-BE49-F238E27FC236}">
                <a16:creationId xmlns:a16="http://schemas.microsoft.com/office/drawing/2014/main" id="{2476A5F9-408F-46CB-B51F-5BF56D88A90F}"/>
              </a:ext>
            </a:extLst>
          </p:cNvPr>
          <p:cNvSpPr/>
          <p:nvPr/>
        </p:nvSpPr>
        <p:spPr>
          <a:xfrm>
            <a:off x="2967380" y="3611531"/>
            <a:ext cx="703413" cy="7034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1988</a:t>
            </a:r>
            <a:endParaRPr lang="en-US" sz="700" dirty="0"/>
          </a:p>
        </p:txBody>
      </p:sp>
      <p:sp>
        <p:nvSpPr>
          <p:cNvPr id="11" name="Oval 10">
            <a:extLst>
              <a:ext uri="{FF2B5EF4-FFF2-40B4-BE49-F238E27FC236}">
                <a16:creationId xmlns:a16="http://schemas.microsoft.com/office/drawing/2014/main" id="{4BC20F51-F5E2-4A9C-A51D-A0D172EA065A}"/>
              </a:ext>
            </a:extLst>
          </p:cNvPr>
          <p:cNvSpPr/>
          <p:nvPr/>
        </p:nvSpPr>
        <p:spPr>
          <a:xfrm>
            <a:off x="4122858" y="3611531"/>
            <a:ext cx="703413" cy="7034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2010</a:t>
            </a:r>
            <a:endParaRPr lang="en-US" sz="700" dirty="0"/>
          </a:p>
        </p:txBody>
      </p:sp>
      <p:sp>
        <p:nvSpPr>
          <p:cNvPr id="12" name="Oval 11">
            <a:extLst>
              <a:ext uri="{FF2B5EF4-FFF2-40B4-BE49-F238E27FC236}">
                <a16:creationId xmlns:a16="http://schemas.microsoft.com/office/drawing/2014/main" id="{BF2D96EB-2415-445A-A9B8-699CDA2B72C4}"/>
              </a:ext>
            </a:extLst>
          </p:cNvPr>
          <p:cNvSpPr/>
          <p:nvPr/>
        </p:nvSpPr>
        <p:spPr>
          <a:xfrm>
            <a:off x="5278337" y="3611531"/>
            <a:ext cx="703413" cy="7034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2013/</a:t>
            </a:r>
          </a:p>
          <a:p>
            <a:pPr algn="ctr"/>
            <a:r>
              <a:rPr lang="en-GB" sz="700" dirty="0"/>
              <a:t>2014</a:t>
            </a:r>
            <a:endParaRPr lang="en-US" sz="700" dirty="0"/>
          </a:p>
        </p:txBody>
      </p:sp>
      <p:sp>
        <p:nvSpPr>
          <p:cNvPr id="13" name="Oval 12">
            <a:extLst>
              <a:ext uri="{FF2B5EF4-FFF2-40B4-BE49-F238E27FC236}">
                <a16:creationId xmlns:a16="http://schemas.microsoft.com/office/drawing/2014/main" id="{BC1086A9-9E1F-4058-A07C-AA3FCD76701D}"/>
              </a:ext>
            </a:extLst>
          </p:cNvPr>
          <p:cNvSpPr/>
          <p:nvPr/>
        </p:nvSpPr>
        <p:spPr>
          <a:xfrm>
            <a:off x="6433815" y="3611531"/>
            <a:ext cx="703413" cy="7034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2018</a:t>
            </a:r>
            <a:endParaRPr lang="en-US" sz="700" dirty="0"/>
          </a:p>
        </p:txBody>
      </p:sp>
      <p:sp>
        <p:nvSpPr>
          <p:cNvPr id="5" name="Arrow: Right 4">
            <a:extLst>
              <a:ext uri="{FF2B5EF4-FFF2-40B4-BE49-F238E27FC236}">
                <a16:creationId xmlns:a16="http://schemas.microsoft.com/office/drawing/2014/main" id="{BE0834C4-7944-41C2-90FF-2103170F9D2B}"/>
              </a:ext>
            </a:extLst>
          </p:cNvPr>
          <p:cNvSpPr/>
          <p:nvPr/>
        </p:nvSpPr>
        <p:spPr>
          <a:xfrm>
            <a:off x="2633114" y="3864226"/>
            <a:ext cx="224232" cy="19802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 name="Arrow: Right 13">
            <a:extLst>
              <a:ext uri="{FF2B5EF4-FFF2-40B4-BE49-F238E27FC236}">
                <a16:creationId xmlns:a16="http://schemas.microsoft.com/office/drawing/2014/main" id="{E2879E61-20B2-4FEE-A3B6-23653248BACC}"/>
              </a:ext>
            </a:extLst>
          </p:cNvPr>
          <p:cNvSpPr/>
          <p:nvPr/>
        </p:nvSpPr>
        <p:spPr>
          <a:xfrm>
            <a:off x="3780827" y="3867795"/>
            <a:ext cx="224232" cy="19802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5" name="Arrow: Right 14">
            <a:extLst>
              <a:ext uri="{FF2B5EF4-FFF2-40B4-BE49-F238E27FC236}">
                <a16:creationId xmlns:a16="http://schemas.microsoft.com/office/drawing/2014/main" id="{CA230772-7BB7-4E43-938F-81E2E3835D54}"/>
              </a:ext>
            </a:extLst>
          </p:cNvPr>
          <p:cNvSpPr/>
          <p:nvPr/>
        </p:nvSpPr>
        <p:spPr>
          <a:xfrm>
            <a:off x="4944071" y="3870181"/>
            <a:ext cx="224232" cy="19802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6" name="Arrow: Right 15">
            <a:extLst>
              <a:ext uri="{FF2B5EF4-FFF2-40B4-BE49-F238E27FC236}">
                <a16:creationId xmlns:a16="http://schemas.microsoft.com/office/drawing/2014/main" id="{5AA749F4-D7FA-4C5F-A774-ECC231A5F803}"/>
              </a:ext>
            </a:extLst>
          </p:cNvPr>
          <p:cNvSpPr/>
          <p:nvPr/>
        </p:nvSpPr>
        <p:spPr>
          <a:xfrm>
            <a:off x="6091784" y="3870181"/>
            <a:ext cx="224232" cy="19802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 name="TextBox 5">
            <a:extLst>
              <a:ext uri="{FF2B5EF4-FFF2-40B4-BE49-F238E27FC236}">
                <a16:creationId xmlns:a16="http://schemas.microsoft.com/office/drawing/2014/main" id="{0FCA96A3-D951-4652-8D85-6430095BBA8E}"/>
              </a:ext>
            </a:extLst>
          </p:cNvPr>
          <p:cNvSpPr txBox="1"/>
          <p:nvPr/>
        </p:nvSpPr>
        <p:spPr>
          <a:xfrm>
            <a:off x="1745865" y="4345440"/>
            <a:ext cx="835486"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800" dirty="0">
                <a:solidFill>
                  <a:schemeClr val="bg1"/>
                </a:solidFill>
                <a:latin typeface="Trebuchet MS" panose="020B0603020202020204" pitchFamily="34" charset="0"/>
              </a:rPr>
              <a:t>Distributional </a:t>
            </a:r>
          </a:p>
          <a:p>
            <a:pPr algn="ctr">
              <a:lnSpc>
                <a:spcPct val="90000"/>
              </a:lnSpc>
            </a:pPr>
            <a:r>
              <a:rPr lang="en-GB" sz="800" dirty="0">
                <a:solidFill>
                  <a:schemeClr val="bg1"/>
                </a:solidFill>
                <a:latin typeface="Trebuchet MS" panose="020B0603020202020204" pitchFamily="34" charset="0"/>
              </a:rPr>
              <a:t>Hypothesis</a:t>
            </a:r>
            <a:endParaRPr lang="en-US" sz="800" dirty="0" err="1">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3FD17D27-A91A-49C5-BFAB-3AA5B5C34BF3}"/>
              </a:ext>
            </a:extLst>
          </p:cNvPr>
          <p:cNvSpPr txBox="1"/>
          <p:nvPr/>
        </p:nvSpPr>
        <p:spPr>
          <a:xfrm>
            <a:off x="3023172" y="4400839"/>
            <a:ext cx="591830" cy="2031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800" dirty="0">
                <a:solidFill>
                  <a:schemeClr val="bg1"/>
                </a:solidFill>
                <a:latin typeface="Trebuchet MS" panose="020B0603020202020204" pitchFamily="34" charset="0"/>
              </a:rPr>
              <a:t>LSA / LSI</a:t>
            </a:r>
            <a:endParaRPr lang="en-US" sz="800" dirty="0" err="1">
              <a:solidFill>
                <a:schemeClr val="bg1"/>
              </a:solidFill>
              <a:latin typeface="Trebuchet MS" panose="020B0603020202020204" pitchFamily="34" charset="0"/>
            </a:endParaRPr>
          </a:p>
        </p:txBody>
      </p:sp>
      <p:sp>
        <p:nvSpPr>
          <p:cNvPr id="19" name="TextBox 18">
            <a:extLst>
              <a:ext uri="{FF2B5EF4-FFF2-40B4-BE49-F238E27FC236}">
                <a16:creationId xmlns:a16="http://schemas.microsoft.com/office/drawing/2014/main" id="{6FB74186-81AE-489C-B1F4-A0D3E059B97D}"/>
              </a:ext>
            </a:extLst>
          </p:cNvPr>
          <p:cNvSpPr txBox="1"/>
          <p:nvPr/>
        </p:nvSpPr>
        <p:spPr>
          <a:xfrm>
            <a:off x="3813170" y="4343157"/>
            <a:ext cx="1322798"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800" dirty="0">
                <a:solidFill>
                  <a:schemeClr val="bg1"/>
                </a:solidFill>
                <a:latin typeface="Trebuchet MS" panose="020B0603020202020204" pitchFamily="34" charset="0"/>
              </a:rPr>
              <a:t>The use of unsupervised </a:t>
            </a:r>
          </a:p>
          <a:p>
            <a:pPr algn="ctr">
              <a:lnSpc>
                <a:spcPct val="90000"/>
              </a:lnSpc>
            </a:pPr>
            <a:r>
              <a:rPr lang="en-GB" sz="800" dirty="0">
                <a:solidFill>
                  <a:schemeClr val="bg1"/>
                </a:solidFill>
                <a:latin typeface="Trebuchet MS" panose="020B0603020202020204" pitchFamily="34" charset="0"/>
              </a:rPr>
              <a:t>embeddings</a:t>
            </a:r>
            <a:endParaRPr lang="en-US" sz="800" dirty="0" err="1">
              <a:solidFill>
                <a:schemeClr val="bg1"/>
              </a:solidFill>
              <a:latin typeface="Trebuchet MS" panose="020B0603020202020204" pitchFamily="34" charset="0"/>
            </a:endParaRPr>
          </a:p>
        </p:txBody>
      </p:sp>
      <p:sp>
        <p:nvSpPr>
          <p:cNvPr id="20" name="TextBox 19">
            <a:extLst>
              <a:ext uri="{FF2B5EF4-FFF2-40B4-BE49-F238E27FC236}">
                <a16:creationId xmlns:a16="http://schemas.microsoft.com/office/drawing/2014/main" id="{A625DC33-2677-482D-8CDF-FF84DAB1C90C}"/>
              </a:ext>
            </a:extLst>
          </p:cNvPr>
          <p:cNvSpPr txBox="1"/>
          <p:nvPr/>
        </p:nvSpPr>
        <p:spPr>
          <a:xfrm>
            <a:off x="5223682" y="4396029"/>
            <a:ext cx="817853" cy="2031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800" dirty="0">
                <a:solidFill>
                  <a:schemeClr val="bg1"/>
                </a:solidFill>
                <a:latin typeface="Trebuchet MS" panose="020B0603020202020204" pitchFamily="34" charset="0"/>
              </a:rPr>
              <a:t>Success of NN</a:t>
            </a:r>
            <a:endParaRPr lang="en-US" sz="800" dirty="0" err="1">
              <a:solidFill>
                <a:schemeClr val="bg1"/>
              </a:solidFill>
              <a:latin typeface="Trebuchet MS" panose="020B0603020202020204" pitchFamily="34" charset="0"/>
            </a:endParaRPr>
          </a:p>
        </p:txBody>
      </p:sp>
      <p:sp>
        <p:nvSpPr>
          <p:cNvPr id="21" name="TextBox 20">
            <a:extLst>
              <a:ext uri="{FF2B5EF4-FFF2-40B4-BE49-F238E27FC236}">
                <a16:creationId xmlns:a16="http://schemas.microsoft.com/office/drawing/2014/main" id="{524A8BD7-91C5-4D3A-841D-9957BFE999B5}"/>
              </a:ext>
            </a:extLst>
          </p:cNvPr>
          <p:cNvSpPr txBox="1"/>
          <p:nvPr/>
        </p:nvSpPr>
        <p:spPr>
          <a:xfrm>
            <a:off x="6283621" y="4338238"/>
            <a:ext cx="1003801"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800" dirty="0">
                <a:solidFill>
                  <a:schemeClr val="bg1"/>
                </a:solidFill>
                <a:latin typeface="Trebuchet MS" panose="020B0603020202020204" pitchFamily="34" charset="0"/>
              </a:rPr>
              <a:t>First successes in </a:t>
            </a:r>
          </a:p>
          <a:p>
            <a:pPr algn="ctr">
              <a:lnSpc>
                <a:spcPct val="90000"/>
              </a:lnSpc>
            </a:pPr>
            <a:r>
              <a:rPr lang="en-GB" sz="800" dirty="0">
                <a:solidFill>
                  <a:schemeClr val="bg1"/>
                </a:solidFill>
                <a:latin typeface="Trebuchet MS" panose="020B0603020202020204" pitchFamily="34" charset="0"/>
              </a:rPr>
              <a:t>transfer learning</a:t>
            </a:r>
            <a:endParaRPr lang="en-US" sz="800" dirty="0" err="1">
              <a:solidFill>
                <a:schemeClr val="bg1"/>
              </a:solidFill>
              <a:latin typeface="Trebuchet MS" panose="020B0603020202020204" pitchFamily="34" charset="0"/>
            </a:endParaRPr>
          </a:p>
        </p:txBody>
      </p:sp>
      <p:sp>
        <p:nvSpPr>
          <p:cNvPr id="17" name="Arrow: Right 16">
            <a:extLst>
              <a:ext uri="{FF2B5EF4-FFF2-40B4-BE49-F238E27FC236}">
                <a16:creationId xmlns:a16="http://schemas.microsoft.com/office/drawing/2014/main" id="{B9F5D421-40D7-4719-92B1-AA81313C3B64}"/>
              </a:ext>
            </a:extLst>
          </p:cNvPr>
          <p:cNvSpPr/>
          <p:nvPr/>
        </p:nvSpPr>
        <p:spPr>
          <a:xfrm rot="3830664">
            <a:off x="2385012" y="1785534"/>
            <a:ext cx="334892" cy="18719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Tree>
    <p:extLst>
      <p:ext uri="{BB962C8B-B14F-4D97-AF65-F5344CB8AC3E}">
        <p14:creationId xmlns:p14="http://schemas.microsoft.com/office/powerpoint/2010/main" val="28903747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This Created a foundation for the new NLP Models</a:t>
            </a:r>
            <a:br>
              <a:rPr lang="en-GB" dirty="0">
                <a:latin typeface="Trebuchet MS"/>
              </a:rPr>
            </a:br>
            <a:r>
              <a:rPr lang="en-GB" sz="2334" dirty="0"/>
              <a:t>(discussed in the next class)</a:t>
            </a:r>
            <a:endParaRPr lang="en-US" dirty="0">
              <a:latin typeface="Trebuchet MS"/>
            </a:endParaRPr>
          </a:p>
        </p:txBody>
      </p:sp>
    </p:spTree>
    <p:extLst>
      <p:ext uri="{BB962C8B-B14F-4D97-AF65-F5344CB8AC3E}">
        <p14:creationId xmlns:p14="http://schemas.microsoft.com/office/powerpoint/2010/main" val="30978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The Lab</a:t>
            </a:r>
            <a:endParaRPr lang="en-US" dirty="0">
              <a:latin typeface="Trebuchet MS"/>
            </a:endParaRPr>
          </a:p>
        </p:txBody>
      </p:sp>
    </p:spTree>
    <p:extLst>
      <p:ext uri="{BB962C8B-B14F-4D97-AF65-F5344CB8AC3E}">
        <p14:creationId xmlns:p14="http://schemas.microsoft.com/office/powerpoint/2010/main" val="378039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dirty="0"/>
              <a:t>Attention is all you need</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GB" sz="2000" dirty="0">
                <a:solidFill>
                  <a:srgbClr val="76B900"/>
                </a:solidFill>
              </a:rPr>
              <a:t>Deep dive into the transformer design</a:t>
            </a:r>
            <a:endParaRPr lang="en-US" sz="200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4784428"/>
            <a:ext cx="8187644" cy="3742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916" dirty="0">
                <a:solidFill>
                  <a:srgbClr val="222222"/>
                </a:solidFill>
                <a:latin typeface="Arial" panose="020B0604020202020204" pitchFamily="34" charset="0"/>
              </a:rPr>
              <a:t>Vaswani, A., </a:t>
            </a:r>
            <a:r>
              <a:rPr lang="en-US" sz="916" dirty="0" err="1">
                <a:solidFill>
                  <a:srgbClr val="222222"/>
                </a:solidFill>
                <a:latin typeface="Arial" panose="020B0604020202020204" pitchFamily="34" charset="0"/>
              </a:rPr>
              <a:t>Shazeer</a:t>
            </a:r>
            <a:r>
              <a:rPr lang="en-US" sz="916" dirty="0">
                <a:solidFill>
                  <a:srgbClr val="222222"/>
                </a:solidFill>
                <a:latin typeface="Arial" panose="020B0604020202020204" pitchFamily="34" charset="0"/>
              </a:rPr>
              <a:t>, N., Parmar, N., </a:t>
            </a:r>
            <a:r>
              <a:rPr lang="en-US" sz="916" dirty="0" err="1">
                <a:solidFill>
                  <a:srgbClr val="222222"/>
                </a:solidFill>
                <a:latin typeface="Arial" panose="020B0604020202020204" pitchFamily="34" charset="0"/>
              </a:rPr>
              <a:t>Uszkoreit</a:t>
            </a:r>
            <a:r>
              <a:rPr lang="en-US" sz="916" dirty="0">
                <a:solidFill>
                  <a:srgbClr val="222222"/>
                </a:solidFill>
                <a:latin typeface="Arial" panose="020B0604020202020204" pitchFamily="34" charset="0"/>
              </a:rPr>
              <a:t>, J., Jones, L., Gomez, A. N., ... &amp; </a:t>
            </a:r>
            <a:r>
              <a:rPr lang="en-US" sz="916" dirty="0" err="1">
                <a:solidFill>
                  <a:srgbClr val="222222"/>
                </a:solidFill>
                <a:latin typeface="Arial" panose="020B0604020202020204" pitchFamily="34" charset="0"/>
              </a:rPr>
              <a:t>Polosukhin</a:t>
            </a:r>
            <a:r>
              <a:rPr lang="en-US" sz="916" dirty="0">
                <a:solidFill>
                  <a:srgbClr val="222222"/>
                </a:solidFill>
                <a:latin typeface="Arial" panose="020B0604020202020204" pitchFamily="34" charset="0"/>
              </a:rPr>
              <a:t>, I. (2017). Attention is all you need. In </a:t>
            </a:r>
            <a:r>
              <a:rPr lang="en-US" sz="916" i="1" dirty="0">
                <a:solidFill>
                  <a:srgbClr val="222222"/>
                </a:solidFill>
                <a:latin typeface="Arial" panose="020B0604020202020204" pitchFamily="34" charset="0"/>
              </a:rPr>
              <a:t>Advances in neural information processing systems</a:t>
            </a:r>
            <a:r>
              <a:rPr lang="en-US" sz="916" dirty="0">
                <a:solidFill>
                  <a:srgbClr val="222222"/>
                </a:solidFill>
                <a:latin typeface="Arial" panose="020B0604020202020204" pitchFamily="34" charset="0"/>
              </a:rPr>
              <a:t> (pp. 5998-6008).</a:t>
            </a:r>
            <a:endParaRPr lang="en-US" sz="916" dirty="0"/>
          </a:p>
        </p:txBody>
      </p:sp>
      <p:pic>
        <p:nvPicPr>
          <p:cNvPr id="4" name="Picture 3">
            <a:extLst>
              <a:ext uri="{FF2B5EF4-FFF2-40B4-BE49-F238E27FC236}">
                <a16:creationId xmlns:a16="http://schemas.microsoft.com/office/drawing/2014/main" id="{78EB50E4-60AC-44E3-9ED2-6B326E7505A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62952" y="1874664"/>
            <a:ext cx="2402454" cy="2522595"/>
          </a:xfrm>
          <a:prstGeom prst="rect">
            <a:avLst/>
          </a:prstGeom>
        </p:spPr>
      </p:pic>
      <p:pic>
        <p:nvPicPr>
          <p:cNvPr id="3" name="Picture 2">
            <a:extLst>
              <a:ext uri="{FF2B5EF4-FFF2-40B4-BE49-F238E27FC236}">
                <a16:creationId xmlns:a16="http://schemas.microsoft.com/office/drawing/2014/main" id="{0F5C0470-53E4-40A7-81E1-796E7C7327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65406" y="1375324"/>
            <a:ext cx="2613189" cy="3316594"/>
          </a:xfrm>
          <a:prstGeom prst="rect">
            <a:avLst/>
          </a:prstGeom>
        </p:spPr>
      </p:pic>
      <p:pic>
        <p:nvPicPr>
          <p:cNvPr id="5" name="Picture 4">
            <a:extLst>
              <a:ext uri="{FF2B5EF4-FFF2-40B4-BE49-F238E27FC236}">
                <a16:creationId xmlns:a16="http://schemas.microsoft.com/office/drawing/2014/main" id="{68CE4CA2-184F-49AE-A193-E33BB9B7B1A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2299" b="-510"/>
          <a:stretch/>
        </p:blipFill>
        <p:spPr>
          <a:xfrm>
            <a:off x="6324294" y="1874664"/>
            <a:ext cx="2273354" cy="2522595"/>
          </a:xfrm>
          <a:prstGeom prst="rect">
            <a:avLst/>
          </a:prstGeom>
        </p:spPr>
      </p:pic>
    </p:spTree>
    <p:extLst>
      <p:ext uri="{BB962C8B-B14F-4D97-AF65-F5344CB8AC3E}">
        <p14:creationId xmlns:p14="http://schemas.microsoft.com/office/powerpoint/2010/main" val="3507088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108211" y="1681812"/>
            <a:ext cx="8661553" cy="2286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2" name="Title 1"/>
          <p:cNvSpPr>
            <a:spLocks noGrp="1"/>
          </p:cNvSpPr>
          <p:nvPr>
            <p:ph type="title"/>
          </p:nvPr>
        </p:nvSpPr>
        <p:spPr/>
        <p:txBody>
          <a:bodyPr/>
          <a:lstStyle/>
          <a:p>
            <a:r>
              <a:rPr lang="en-US" dirty="0"/>
              <a:t>Machine Learning</a:t>
            </a:r>
          </a:p>
        </p:txBody>
      </p:sp>
      <p:sp>
        <p:nvSpPr>
          <p:cNvPr id="10" name="Text Placeholder 9"/>
          <p:cNvSpPr>
            <a:spLocks noGrp="1"/>
          </p:cNvSpPr>
          <p:nvPr>
            <p:ph type="body" sz="quarter" idx="10"/>
          </p:nvPr>
        </p:nvSpPr>
        <p:spPr/>
        <p:txBody>
          <a:bodyPr/>
          <a:lstStyle/>
          <a:p>
            <a:r>
              <a:rPr lang="en-GB" sz="2400" dirty="0">
                <a:solidFill>
                  <a:srgbClr val="7030A0"/>
                </a:solidFill>
              </a:rPr>
              <a:t>ML for NLP</a:t>
            </a:r>
            <a:endParaRPr lang="en-US" sz="2400" dirty="0">
              <a:solidFill>
                <a:srgbClr val="7030A0"/>
              </a:solidFill>
            </a:endParaRPr>
          </a:p>
        </p:txBody>
      </p:sp>
      <p:sp>
        <p:nvSpPr>
          <p:cNvPr id="5" name="Rectangle 4">
            <a:extLst>
              <a:ext uri="{FF2B5EF4-FFF2-40B4-BE49-F238E27FC236}">
                <a16:creationId xmlns:a16="http://schemas.microsoft.com/office/drawing/2014/main" id="{6A20E1A3-ED34-48DC-8208-491ECBEAFA4A}"/>
              </a:ext>
            </a:extLst>
          </p:cNvPr>
          <p:cNvSpPr/>
          <p:nvPr/>
        </p:nvSpPr>
        <p:spPr>
          <a:xfrm>
            <a:off x="6876826" y="2416751"/>
            <a:ext cx="1154272" cy="9378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Machine Learning Algorithm</a:t>
            </a:r>
            <a:endParaRPr lang="en-US" sz="700" dirty="0"/>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flipV="1">
            <a:off x="547915" y="2885678"/>
            <a:ext cx="313281" cy="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188521" y="2791037"/>
            <a:ext cx="359394" cy="1892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700" dirty="0">
                <a:solidFill>
                  <a:schemeClr val="bg1"/>
                </a:solidFill>
              </a:rPr>
              <a:t>Text</a:t>
            </a:r>
            <a:endParaRPr lang="en-US" sz="700" dirty="0">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2071750" y="2530392"/>
            <a:ext cx="1025848" cy="7105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16" dirty="0"/>
              <a:t>Text Representation</a:t>
            </a:r>
            <a:endParaRPr lang="en-US" sz="916" dirty="0"/>
          </a:p>
        </p:txBody>
      </p:sp>
      <p:sp>
        <p:nvSpPr>
          <p:cNvPr id="11" name="Rectangle 10">
            <a:extLst>
              <a:ext uri="{FF2B5EF4-FFF2-40B4-BE49-F238E27FC236}">
                <a16:creationId xmlns:a16="http://schemas.microsoft.com/office/drawing/2014/main" id="{A7FCF2A6-6933-4F6D-84FA-4CECD7C258E8}"/>
              </a:ext>
            </a:extLst>
          </p:cNvPr>
          <p:cNvSpPr/>
          <p:nvPr/>
        </p:nvSpPr>
        <p:spPr>
          <a:xfrm>
            <a:off x="866091" y="2530393"/>
            <a:ext cx="1030237" cy="7105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16" dirty="0"/>
              <a:t>Text Pre-processing</a:t>
            </a:r>
            <a:endParaRPr lang="en-US" sz="916" dirty="0"/>
          </a:p>
        </p:txBody>
      </p:sp>
      <p:sp>
        <p:nvSpPr>
          <p:cNvPr id="15" name="Rectangle 14">
            <a:extLst>
              <a:ext uri="{FF2B5EF4-FFF2-40B4-BE49-F238E27FC236}">
                <a16:creationId xmlns:a16="http://schemas.microsoft.com/office/drawing/2014/main" id="{5A6E7B7C-43E4-42F1-9716-DCCA4D5F22A8}"/>
              </a:ext>
            </a:extLst>
          </p:cNvPr>
          <p:cNvSpPr/>
          <p:nvPr/>
        </p:nvSpPr>
        <p:spPr>
          <a:xfrm>
            <a:off x="3273019" y="2530392"/>
            <a:ext cx="1025848" cy="7105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16" dirty="0"/>
              <a:t>Reweighting</a:t>
            </a:r>
            <a:endParaRPr lang="en-US" sz="916" dirty="0"/>
          </a:p>
        </p:txBody>
      </p:sp>
      <p:sp>
        <p:nvSpPr>
          <p:cNvPr id="16" name="Rectangle 15">
            <a:extLst>
              <a:ext uri="{FF2B5EF4-FFF2-40B4-BE49-F238E27FC236}">
                <a16:creationId xmlns:a16="http://schemas.microsoft.com/office/drawing/2014/main" id="{BC8D89D7-787D-48C3-81BD-2BA0C95C0C8E}"/>
              </a:ext>
            </a:extLst>
          </p:cNvPr>
          <p:cNvSpPr/>
          <p:nvPr/>
        </p:nvSpPr>
        <p:spPr>
          <a:xfrm>
            <a:off x="4474288" y="2530392"/>
            <a:ext cx="1025848" cy="7105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16" dirty="0"/>
              <a:t>Dimensionality Reduction</a:t>
            </a:r>
            <a:endParaRPr lang="en-US" sz="916" dirty="0"/>
          </a:p>
        </p:txBody>
      </p:sp>
      <p:sp>
        <p:nvSpPr>
          <p:cNvPr id="17" name="Rectangle 16">
            <a:extLst>
              <a:ext uri="{FF2B5EF4-FFF2-40B4-BE49-F238E27FC236}">
                <a16:creationId xmlns:a16="http://schemas.microsoft.com/office/drawing/2014/main" id="{0ABAD401-780A-4120-A23E-B8C00AACDE83}"/>
              </a:ext>
            </a:extLst>
          </p:cNvPr>
          <p:cNvSpPr/>
          <p:nvPr/>
        </p:nvSpPr>
        <p:spPr>
          <a:xfrm>
            <a:off x="5675557" y="2530391"/>
            <a:ext cx="1025848" cy="7105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16" dirty="0"/>
              <a:t>Vector Comparison</a:t>
            </a:r>
            <a:endParaRPr lang="en-US" sz="916" dirty="0"/>
          </a:p>
        </p:txBody>
      </p:sp>
      <p:sp>
        <p:nvSpPr>
          <p:cNvPr id="21" name="TextBox 20">
            <a:extLst>
              <a:ext uri="{FF2B5EF4-FFF2-40B4-BE49-F238E27FC236}">
                <a16:creationId xmlns:a16="http://schemas.microsoft.com/office/drawing/2014/main" id="{5F393023-8D60-401A-88C8-32FC3D316C52}"/>
              </a:ext>
            </a:extLst>
          </p:cNvPr>
          <p:cNvSpPr txBox="1"/>
          <p:nvPr/>
        </p:nvSpPr>
        <p:spPr>
          <a:xfrm>
            <a:off x="778667" y="1777185"/>
            <a:ext cx="1438214" cy="1892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700" dirty="0">
                <a:solidFill>
                  <a:schemeClr val="bg1"/>
                </a:solidFill>
              </a:rPr>
              <a:t>Subset of Problem formulations</a:t>
            </a:r>
            <a:endParaRPr lang="en-US" sz="700" dirty="0">
              <a:solidFill>
                <a:schemeClr val="bg1"/>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1868401" y="2885678"/>
            <a:ext cx="2329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3040048" y="2885678"/>
            <a:ext cx="2329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4241317" y="2885678"/>
            <a:ext cx="2329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5500136" y="2885678"/>
            <a:ext cx="2329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6701405" y="2885678"/>
            <a:ext cx="2329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F89B424-1C3A-4970-896F-37874C8809F8}"/>
              </a:ext>
            </a:extLst>
          </p:cNvPr>
          <p:cNvSpPr/>
          <p:nvPr/>
        </p:nvSpPr>
        <p:spPr>
          <a:xfrm>
            <a:off x="775469" y="2220950"/>
            <a:ext cx="5998898" cy="2501891"/>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40" name="TextBox 39">
            <a:extLst>
              <a:ext uri="{FF2B5EF4-FFF2-40B4-BE49-F238E27FC236}">
                <a16:creationId xmlns:a16="http://schemas.microsoft.com/office/drawing/2014/main" id="{8378BF69-5950-4235-AD73-E1B6A1317912}"/>
              </a:ext>
            </a:extLst>
          </p:cNvPr>
          <p:cNvSpPr txBox="1"/>
          <p:nvPr/>
        </p:nvSpPr>
        <p:spPr>
          <a:xfrm>
            <a:off x="2894277" y="4472172"/>
            <a:ext cx="1428597" cy="1892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700" dirty="0">
                <a:solidFill>
                  <a:schemeClr val="bg1"/>
                </a:solidFill>
              </a:rPr>
              <a:t>Subset of word representations</a:t>
            </a:r>
            <a:endParaRPr lang="en-US" sz="700" dirty="0">
              <a:solidFill>
                <a:schemeClr val="bg1"/>
              </a:solidFill>
            </a:endParaRPr>
          </a:p>
        </p:txBody>
      </p:sp>
      <p:sp>
        <p:nvSpPr>
          <p:cNvPr id="42" name="Rectangle 41">
            <a:extLst>
              <a:ext uri="{FF2B5EF4-FFF2-40B4-BE49-F238E27FC236}">
                <a16:creationId xmlns:a16="http://schemas.microsoft.com/office/drawing/2014/main" id="{CBD92109-05E5-4186-BD11-F480065B59F4}"/>
              </a:ext>
            </a:extLst>
          </p:cNvPr>
          <p:cNvSpPr/>
          <p:nvPr/>
        </p:nvSpPr>
        <p:spPr>
          <a:xfrm>
            <a:off x="6825985" y="2220949"/>
            <a:ext cx="1252111" cy="2501891"/>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43" name="TextBox 42">
            <a:extLst>
              <a:ext uri="{FF2B5EF4-FFF2-40B4-BE49-F238E27FC236}">
                <a16:creationId xmlns:a16="http://schemas.microsoft.com/office/drawing/2014/main" id="{F163CDF9-BF33-4BEA-896E-EEEE66351191}"/>
              </a:ext>
            </a:extLst>
          </p:cNvPr>
          <p:cNvSpPr txBox="1"/>
          <p:nvPr/>
        </p:nvSpPr>
        <p:spPr>
          <a:xfrm>
            <a:off x="7138866" y="4339826"/>
            <a:ext cx="65274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700" dirty="0">
                <a:solidFill>
                  <a:schemeClr val="bg1"/>
                </a:solidFill>
              </a:rPr>
              <a:t>Subset of </a:t>
            </a:r>
          </a:p>
          <a:p>
            <a:pPr algn="ctr">
              <a:lnSpc>
                <a:spcPct val="90000"/>
              </a:lnSpc>
            </a:pPr>
            <a:r>
              <a:rPr lang="en-GB" sz="700" dirty="0">
                <a:solidFill>
                  <a:schemeClr val="bg1"/>
                </a:solidFill>
              </a:rPr>
              <a:t>approaches</a:t>
            </a:r>
            <a:endParaRPr lang="en-US" sz="700" dirty="0">
              <a:solidFill>
                <a:schemeClr val="bg1"/>
              </a:solidFill>
            </a:endParaRPr>
          </a:p>
        </p:txBody>
      </p:sp>
      <p:sp>
        <p:nvSpPr>
          <p:cNvPr id="3" name="TextBox 2">
            <a:extLst>
              <a:ext uri="{FF2B5EF4-FFF2-40B4-BE49-F238E27FC236}">
                <a16:creationId xmlns:a16="http://schemas.microsoft.com/office/drawing/2014/main" id="{4D285DCB-AA16-A845-BE1E-564CA03D4083}"/>
              </a:ext>
            </a:extLst>
          </p:cNvPr>
          <p:cNvSpPr txBox="1"/>
          <p:nvPr/>
        </p:nvSpPr>
        <p:spPr>
          <a:xfrm>
            <a:off x="2846848" y="4151068"/>
            <a:ext cx="1725152" cy="307777"/>
          </a:xfrm>
          <a:prstGeom prst="rect">
            <a:avLst/>
          </a:prstGeom>
          <a:noFill/>
        </p:spPr>
        <p:txBody>
          <a:bodyPr wrap="none" rtlCol="0">
            <a:spAutoFit/>
          </a:bodyPr>
          <a:lstStyle/>
          <a:p>
            <a:r>
              <a:rPr lang="en-US" dirty="0"/>
              <a:t>Text representation</a:t>
            </a:r>
          </a:p>
        </p:txBody>
      </p:sp>
      <p:sp>
        <p:nvSpPr>
          <p:cNvPr id="6" name="TextBox 5">
            <a:extLst>
              <a:ext uri="{FF2B5EF4-FFF2-40B4-BE49-F238E27FC236}">
                <a16:creationId xmlns:a16="http://schemas.microsoft.com/office/drawing/2014/main" id="{5B8DD318-CEBF-2A4D-B960-EF59AF1EDE72}"/>
              </a:ext>
            </a:extLst>
          </p:cNvPr>
          <p:cNvSpPr txBox="1"/>
          <p:nvPr/>
        </p:nvSpPr>
        <p:spPr>
          <a:xfrm>
            <a:off x="6934376" y="4191437"/>
            <a:ext cx="971741" cy="307777"/>
          </a:xfrm>
          <a:prstGeom prst="rect">
            <a:avLst/>
          </a:prstGeom>
          <a:noFill/>
        </p:spPr>
        <p:txBody>
          <a:bodyPr wrap="none" rtlCol="0">
            <a:spAutoFit/>
          </a:bodyPr>
          <a:lstStyle/>
          <a:p>
            <a:r>
              <a:rPr lang="en-US" dirty="0"/>
              <a:t>NLP Task</a:t>
            </a:r>
          </a:p>
        </p:txBody>
      </p:sp>
    </p:spTree>
    <p:extLst>
      <p:ext uri="{BB962C8B-B14F-4D97-AF65-F5344CB8AC3E}">
        <p14:creationId xmlns:p14="http://schemas.microsoft.com/office/powerpoint/2010/main" val="173559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2886-5621-41BF-98FE-A0023E2879D4}"/>
              </a:ext>
            </a:extLst>
          </p:cNvPr>
          <p:cNvSpPr>
            <a:spLocks noGrp="1"/>
          </p:cNvSpPr>
          <p:nvPr>
            <p:ph type="title"/>
          </p:nvPr>
        </p:nvSpPr>
        <p:spPr/>
        <p:txBody>
          <a:bodyPr/>
          <a:lstStyle/>
          <a:p>
            <a:r>
              <a:rPr lang="en-GB" dirty="0"/>
              <a:t>Bert</a:t>
            </a:r>
            <a:endParaRPr lang="en-US" dirty="0"/>
          </a:p>
        </p:txBody>
      </p:sp>
      <p:pic>
        <p:nvPicPr>
          <p:cNvPr id="7" name="Content Placeholder 6" descr="Diagram&#10;&#10;Description automatically generated">
            <a:extLst>
              <a:ext uri="{FF2B5EF4-FFF2-40B4-BE49-F238E27FC236}">
                <a16:creationId xmlns:a16="http://schemas.microsoft.com/office/drawing/2014/main" id="{F7694AB3-7F10-44CB-9829-C85DE3BB785C}"/>
              </a:ext>
            </a:extLst>
          </p:cNvPr>
          <p:cNvPicPr>
            <a:picLocks noGrp="1" noChangeAspect="1"/>
          </p:cNvPicPr>
          <p:nvPr>
            <p:ph idx="1"/>
          </p:nvPr>
        </p:nvPicPr>
        <p:blipFill>
          <a:blip r:embed="rId2"/>
          <a:stretch>
            <a:fillRect/>
          </a:stretch>
        </p:blipFill>
        <p:spPr>
          <a:xfrm>
            <a:off x="3166603" y="1668463"/>
            <a:ext cx="2819526" cy="3112294"/>
          </a:xfrm>
        </p:spPr>
      </p:pic>
      <p:sp>
        <p:nvSpPr>
          <p:cNvPr id="4" name="Slide Number Placeholder 3">
            <a:extLst>
              <a:ext uri="{FF2B5EF4-FFF2-40B4-BE49-F238E27FC236}">
                <a16:creationId xmlns:a16="http://schemas.microsoft.com/office/drawing/2014/main" id="{892A3F20-FFC1-4CAE-8784-52EB580FB36E}"/>
              </a:ext>
            </a:extLst>
          </p:cNvPr>
          <p:cNvSpPr>
            <a:spLocks noGrp="1"/>
          </p:cNvSpPr>
          <p:nvPr>
            <p:ph type="sldNum" sz="quarter" idx="12"/>
          </p:nvPr>
        </p:nvSpPr>
        <p:spPr/>
        <p:txBody>
          <a:bodyPr/>
          <a:lstStyle/>
          <a:p>
            <a:fld id="{465D9BD7-5D9B-4048-BB53-4B228B0E9A57}" type="slidenum">
              <a:rPr lang="en-US" smtClean="0"/>
              <a:t>70</a:t>
            </a:fld>
            <a:endParaRPr lang="en-US"/>
          </a:p>
        </p:txBody>
      </p:sp>
      <p:sp>
        <p:nvSpPr>
          <p:cNvPr id="5" name="Text Placeholder 3">
            <a:extLst>
              <a:ext uri="{FF2B5EF4-FFF2-40B4-BE49-F238E27FC236}">
                <a16:creationId xmlns:a16="http://schemas.microsoft.com/office/drawing/2014/main" id="{F705B885-A910-4114-8F99-C5430E50DA43}"/>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GB" sz="2000" dirty="0">
                <a:solidFill>
                  <a:srgbClr val="76B900"/>
                </a:solidFill>
              </a:rPr>
              <a:t>How it relates to transformer and pretraining</a:t>
            </a:r>
            <a:endParaRPr lang="en-US" sz="2000" dirty="0">
              <a:solidFill>
                <a:srgbClr val="76B900"/>
              </a:solidFill>
            </a:endParaRPr>
          </a:p>
        </p:txBody>
      </p:sp>
    </p:spTree>
    <p:extLst>
      <p:ext uri="{BB962C8B-B14F-4D97-AF65-F5344CB8AC3E}">
        <p14:creationId xmlns:p14="http://schemas.microsoft.com/office/powerpoint/2010/main" val="14749000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In The Next Class…</a:t>
            </a:r>
            <a:endParaRPr lang="en-US" dirty="0">
              <a:latin typeface="Trebuchet MS"/>
            </a:endParaRPr>
          </a:p>
        </p:txBody>
      </p:sp>
    </p:spTree>
    <p:extLst>
      <p:ext uri="{BB962C8B-B14F-4D97-AF65-F5344CB8AC3E}">
        <p14:creationId xmlns:p14="http://schemas.microsoft.com/office/powerpoint/2010/main" val="277348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94173"/>
          </a:xfrm>
        </p:spPr>
        <p:txBody>
          <a:bodyPr/>
          <a:lstStyle/>
          <a:p>
            <a:pPr algn="ctr"/>
            <a:r>
              <a:rPr lang="en-US" b="1" dirty="0"/>
              <a:t>Self-supervision</a:t>
            </a:r>
            <a:r>
              <a:rPr lang="en-US" dirty="0"/>
              <a:t>, </a:t>
            </a:r>
            <a:r>
              <a:rPr lang="en-US" b="1" dirty="0"/>
              <a:t>BERT, and beyond</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415290" y="1049611"/>
            <a:ext cx="8313420" cy="437886"/>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2015">
              <a:spcBef>
                <a:spcPts val="750"/>
              </a:spcBef>
              <a:spcAft>
                <a:spcPts val="750"/>
              </a:spcAft>
              <a:buClr>
                <a:srgbClr val="B3B3B3"/>
              </a:buClr>
              <a:defRPr/>
            </a:pPr>
            <a:r>
              <a:rPr lang="en-GB" sz="2000" dirty="0">
                <a:solidFill>
                  <a:srgbClr val="76B900"/>
                </a:solidFill>
              </a:rPr>
              <a:t>Why did models start to work well? What does the future hold?</a:t>
            </a:r>
            <a:endParaRPr lang="en-US" sz="2000" dirty="0">
              <a:solidFill>
                <a:srgbClr val="76B900"/>
              </a:solidFill>
            </a:endParaRPr>
          </a:p>
        </p:txBody>
      </p:sp>
      <p:sp>
        <p:nvSpPr>
          <p:cNvPr id="7" name="TextBox 6">
            <a:extLst>
              <a:ext uri="{FF2B5EF4-FFF2-40B4-BE49-F238E27FC236}">
                <a16:creationId xmlns:a16="http://schemas.microsoft.com/office/drawing/2014/main" id="{20484582-C1E4-438F-9758-651C981C3D51}"/>
              </a:ext>
            </a:extLst>
          </p:cNvPr>
          <p:cNvSpPr txBox="1"/>
          <p:nvPr/>
        </p:nvSpPr>
        <p:spPr>
          <a:xfrm>
            <a:off x="4265667" y="2564056"/>
            <a:ext cx="612668"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6000" dirty="0">
                <a:solidFill>
                  <a:schemeClr val="bg1"/>
                </a:solidFill>
              </a:rPr>
              <a:t>?</a:t>
            </a:r>
            <a:endParaRPr lang="en-US" sz="6000" dirty="0">
              <a:solidFill>
                <a:schemeClr val="bg1"/>
              </a:solidFill>
            </a:endParaRPr>
          </a:p>
        </p:txBody>
      </p:sp>
    </p:spTree>
    <p:extLst>
      <p:ext uri="{BB962C8B-B14F-4D97-AF65-F5344CB8AC3E}">
        <p14:creationId xmlns:p14="http://schemas.microsoft.com/office/powerpoint/2010/main" val="3343128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4"/>
          <p:cNvSpPr txBox="1">
            <a:spLocks noGrp="1"/>
          </p:cNvSpPr>
          <p:nvPr>
            <p:ph type="title" idx="4294967295"/>
          </p:nvPr>
        </p:nvSpPr>
        <p:spPr>
          <a:xfrm>
            <a:off x="410818"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TEXT REPRESENTATIONS</a:t>
            </a:r>
            <a:endParaRPr dirty="0"/>
          </a:p>
        </p:txBody>
      </p:sp>
    </p:spTree>
    <p:extLst>
      <p:ext uri="{BB962C8B-B14F-4D97-AF65-F5344CB8AC3E}">
        <p14:creationId xmlns:p14="http://schemas.microsoft.com/office/powerpoint/2010/main" val="2108838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66745-BC90-459A-A550-C98F05E262F5}"/>
              </a:ext>
            </a:extLst>
          </p:cNvPr>
          <p:cNvSpPr>
            <a:spLocks noGrp="1"/>
          </p:cNvSpPr>
          <p:nvPr>
            <p:ph type="title"/>
          </p:nvPr>
        </p:nvSpPr>
        <p:spPr/>
        <p:txBody>
          <a:bodyPr/>
          <a:lstStyle/>
          <a:p>
            <a:r>
              <a:rPr lang="en-US" dirty="0"/>
              <a:t>Text Representations</a:t>
            </a:r>
          </a:p>
        </p:txBody>
      </p:sp>
      <p:sp>
        <p:nvSpPr>
          <p:cNvPr id="3" name="Content Placeholder 2">
            <a:extLst>
              <a:ext uri="{FF2B5EF4-FFF2-40B4-BE49-F238E27FC236}">
                <a16:creationId xmlns:a16="http://schemas.microsoft.com/office/drawing/2014/main" id="{B99337E7-77A7-47C5-AB6B-F56EFF4AE976}"/>
              </a:ext>
            </a:extLst>
          </p:cNvPr>
          <p:cNvSpPr>
            <a:spLocks noGrp="1"/>
          </p:cNvSpPr>
          <p:nvPr>
            <p:ph idx="1"/>
          </p:nvPr>
        </p:nvSpPr>
        <p:spPr/>
        <p:txBody>
          <a:bodyPr/>
          <a:lstStyle/>
          <a:p>
            <a:pPr marL="238130" indent="-238130">
              <a:buSzPct val="100000"/>
              <a:buFont typeface="Arial" panose="020B0604020202020204" pitchFamily="34" charset="0"/>
              <a:buChar char="•"/>
            </a:pPr>
            <a:r>
              <a:rPr lang="en-US" sz="1600" dirty="0"/>
              <a:t>Bag of words/ngrams – feature per word/ngram </a:t>
            </a:r>
          </a:p>
          <a:p>
            <a:pPr marL="0" indent="0">
              <a:buSzPct val="100000"/>
              <a:buNone/>
            </a:pPr>
            <a:r>
              <a:rPr lang="en-US" sz="1600" dirty="0"/>
              <a:t>	the cat sat on the mat</a:t>
            </a:r>
          </a:p>
          <a:p>
            <a:pPr marL="0" indent="0">
              <a:buNone/>
            </a:pPr>
            <a:endParaRPr lang="en-US" i="1" dirty="0"/>
          </a:p>
          <a:p>
            <a:pPr marL="0" indent="0">
              <a:buNone/>
            </a:pPr>
            <a:endParaRPr lang="en-US" dirty="0"/>
          </a:p>
          <a:p>
            <a:pPr marL="238130" indent="-238130">
              <a:buSzPct val="100000"/>
              <a:buFont typeface="Arial" panose="020B0604020202020204" pitchFamily="34" charset="0"/>
              <a:buChar char="•"/>
            </a:pPr>
            <a:r>
              <a:rPr lang="en-US" sz="1167" dirty="0"/>
              <a:t>Various ways of choosing the values:  Binary, Count, TF-IDF</a:t>
            </a:r>
          </a:p>
          <a:p>
            <a:pPr marL="0" indent="0">
              <a:buNone/>
            </a:pPr>
            <a:endParaRPr lang="en-US" dirty="0"/>
          </a:p>
        </p:txBody>
      </p:sp>
      <p:sp>
        <p:nvSpPr>
          <p:cNvPr id="4" name="Text Placeholder 3">
            <a:extLst>
              <a:ext uri="{FF2B5EF4-FFF2-40B4-BE49-F238E27FC236}">
                <a16:creationId xmlns:a16="http://schemas.microsoft.com/office/drawing/2014/main" id="{578A93C6-2F2E-4937-9E96-E4A585941748}"/>
              </a:ext>
            </a:extLst>
          </p:cNvPr>
          <p:cNvSpPr>
            <a:spLocks noGrp="1"/>
          </p:cNvSpPr>
          <p:nvPr>
            <p:ph type="body" sz="quarter" idx="10"/>
          </p:nvPr>
        </p:nvSpPr>
        <p:spPr/>
        <p:txBody>
          <a:bodyPr/>
          <a:lstStyle/>
          <a:p>
            <a:r>
              <a:rPr lang="en-US" sz="2400" dirty="0">
                <a:solidFill>
                  <a:srgbClr val="7030A0"/>
                </a:solidFill>
              </a:rPr>
              <a:t>The bag of words</a:t>
            </a:r>
          </a:p>
        </p:txBody>
      </p:sp>
      <p:graphicFrame>
        <p:nvGraphicFramePr>
          <p:cNvPr id="5" name="Table 4">
            <a:extLst>
              <a:ext uri="{FF2B5EF4-FFF2-40B4-BE49-F238E27FC236}">
                <a16:creationId xmlns:a16="http://schemas.microsoft.com/office/drawing/2014/main" id="{1AA4884C-1EA0-4012-A463-970B2927D06F}"/>
              </a:ext>
            </a:extLst>
          </p:cNvPr>
          <p:cNvGraphicFramePr>
            <a:graphicFrameLocks noGrp="1"/>
          </p:cNvGraphicFramePr>
          <p:nvPr>
            <p:extLst>
              <p:ext uri="{D42A27DB-BD31-4B8C-83A1-F6EECF244321}">
                <p14:modId xmlns:p14="http://schemas.microsoft.com/office/powerpoint/2010/main" val="835085581"/>
              </p:ext>
            </p:extLst>
          </p:nvPr>
        </p:nvGraphicFramePr>
        <p:xfrm>
          <a:off x="415290" y="2571750"/>
          <a:ext cx="5004960" cy="1295400"/>
        </p:xfrm>
        <a:graphic>
          <a:graphicData uri="http://schemas.openxmlformats.org/drawingml/2006/table">
            <a:tbl>
              <a:tblPr firstRow="1" bandRow="1">
                <a:tableStyleId>{00A15C55-8517-42AA-B614-E9B94910E393}</a:tableStyleId>
              </a:tblPr>
              <a:tblGrid>
                <a:gridCol w="834160">
                  <a:extLst>
                    <a:ext uri="{9D8B030D-6E8A-4147-A177-3AD203B41FA5}">
                      <a16:colId xmlns:a16="http://schemas.microsoft.com/office/drawing/2014/main" val="88932518"/>
                    </a:ext>
                  </a:extLst>
                </a:gridCol>
                <a:gridCol w="834160">
                  <a:extLst>
                    <a:ext uri="{9D8B030D-6E8A-4147-A177-3AD203B41FA5}">
                      <a16:colId xmlns:a16="http://schemas.microsoft.com/office/drawing/2014/main" val="3494732369"/>
                    </a:ext>
                  </a:extLst>
                </a:gridCol>
                <a:gridCol w="834160">
                  <a:extLst>
                    <a:ext uri="{9D8B030D-6E8A-4147-A177-3AD203B41FA5}">
                      <a16:colId xmlns:a16="http://schemas.microsoft.com/office/drawing/2014/main" val="2476746439"/>
                    </a:ext>
                  </a:extLst>
                </a:gridCol>
                <a:gridCol w="834160">
                  <a:extLst>
                    <a:ext uri="{9D8B030D-6E8A-4147-A177-3AD203B41FA5}">
                      <a16:colId xmlns:a16="http://schemas.microsoft.com/office/drawing/2014/main" val="1208621819"/>
                    </a:ext>
                  </a:extLst>
                </a:gridCol>
                <a:gridCol w="834160">
                  <a:extLst>
                    <a:ext uri="{9D8B030D-6E8A-4147-A177-3AD203B41FA5}">
                      <a16:colId xmlns:a16="http://schemas.microsoft.com/office/drawing/2014/main" val="2243767905"/>
                    </a:ext>
                  </a:extLst>
                </a:gridCol>
                <a:gridCol w="834160">
                  <a:extLst>
                    <a:ext uri="{9D8B030D-6E8A-4147-A177-3AD203B41FA5}">
                      <a16:colId xmlns:a16="http://schemas.microsoft.com/office/drawing/2014/main" val="2524499296"/>
                    </a:ext>
                  </a:extLst>
                </a:gridCol>
              </a:tblGrid>
              <a:tr h="838200">
                <a:tc>
                  <a:txBody>
                    <a:bodyPr/>
                    <a:lstStyle/>
                    <a:p>
                      <a:r>
                        <a:rPr lang="en-US" sz="2500" dirty="0"/>
                        <a:t>cat</a:t>
                      </a:r>
                    </a:p>
                  </a:txBody>
                  <a:tcPr marL="76200" marR="76200" marT="38100" marB="38100"/>
                </a:tc>
                <a:tc>
                  <a:txBody>
                    <a:bodyPr/>
                    <a:lstStyle/>
                    <a:p>
                      <a:r>
                        <a:rPr lang="en-US" sz="2500" dirty="0"/>
                        <a:t>sat</a:t>
                      </a:r>
                    </a:p>
                  </a:txBody>
                  <a:tcPr marL="76200" marR="76200" marT="38100" marB="38100"/>
                </a:tc>
                <a:tc>
                  <a:txBody>
                    <a:bodyPr/>
                    <a:lstStyle/>
                    <a:p>
                      <a:r>
                        <a:rPr lang="en-US" sz="2500" dirty="0"/>
                        <a:t>on</a:t>
                      </a:r>
                    </a:p>
                  </a:txBody>
                  <a:tcPr marL="76200" marR="76200" marT="38100" marB="38100"/>
                </a:tc>
                <a:tc>
                  <a:txBody>
                    <a:bodyPr/>
                    <a:lstStyle/>
                    <a:p>
                      <a:r>
                        <a:rPr lang="en-US" sz="2500" dirty="0"/>
                        <a:t>the</a:t>
                      </a:r>
                    </a:p>
                  </a:txBody>
                  <a:tcPr marL="76200" marR="76200" marT="38100" marB="38100"/>
                </a:tc>
                <a:tc>
                  <a:txBody>
                    <a:bodyPr/>
                    <a:lstStyle/>
                    <a:p>
                      <a:r>
                        <a:rPr lang="en-US" sz="2500" dirty="0"/>
                        <a:t>mat</a:t>
                      </a:r>
                    </a:p>
                  </a:txBody>
                  <a:tcPr marL="76200" marR="76200" marT="38100" marB="38100"/>
                </a:tc>
                <a:tc>
                  <a:txBody>
                    <a:bodyPr/>
                    <a:lstStyle/>
                    <a:p>
                      <a:r>
                        <a:rPr lang="en-US" sz="2500" dirty="0"/>
                        <a:t>quickly</a:t>
                      </a:r>
                    </a:p>
                  </a:txBody>
                  <a:tcPr marL="76200" marR="76200" marT="38100" marB="38100"/>
                </a:tc>
                <a:extLst>
                  <a:ext uri="{0D108BD9-81ED-4DB2-BD59-A6C34878D82A}">
                    <a16:rowId xmlns:a16="http://schemas.microsoft.com/office/drawing/2014/main" val="1293936652"/>
                  </a:ext>
                </a:extLst>
              </a:tr>
              <a:tr h="457200">
                <a:tc>
                  <a:txBody>
                    <a:bodyPr/>
                    <a:lstStyle/>
                    <a:p>
                      <a:r>
                        <a:rPr lang="en-US" sz="2500" dirty="0">
                          <a:solidFill>
                            <a:schemeClr val="bg1"/>
                          </a:solidFill>
                        </a:rPr>
                        <a:t>1</a:t>
                      </a:r>
                    </a:p>
                  </a:txBody>
                  <a:tcPr marL="76200" marR="76200" marT="38100" marB="38100"/>
                </a:tc>
                <a:tc>
                  <a:txBody>
                    <a:bodyPr/>
                    <a:lstStyle/>
                    <a:p>
                      <a:r>
                        <a:rPr lang="en-US" sz="2500" dirty="0">
                          <a:solidFill>
                            <a:schemeClr val="bg1"/>
                          </a:solidFill>
                        </a:rPr>
                        <a:t>1</a:t>
                      </a:r>
                    </a:p>
                  </a:txBody>
                  <a:tcPr marL="76200" marR="76200" marT="38100" marB="38100"/>
                </a:tc>
                <a:tc>
                  <a:txBody>
                    <a:bodyPr/>
                    <a:lstStyle/>
                    <a:p>
                      <a:r>
                        <a:rPr lang="en-US" sz="2500" dirty="0">
                          <a:solidFill>
                            <a:schemeClr val="bg1"/>
                          </a:solidFill>
                        </a:rPr>
                        <a:t>1</a:t>
                      </a:r>
                    </a:p>
                  </a:txBody>
                  <a:tcPr marL="76200" marR="76200" marT="38100" marB="38100"/>
                </a:tc>
                <a:tc>
                  <a:txBody>
                    <a:bodyPr/>
                    <a:lstStyle/>
                    <a:p>
                      <a:r>
                        <a:rPr lang="en-US" sz="2500" dirty="0">
                          <a:solidFill>
                            <a:schemeClr val="bg1"/>
                          </a:solidFill>
                        </a:rPr>
                        <a:t>2</a:t>
                      </a:r>
                    </a:p>
                  </a:txBody>
                  <a:tcPr marL="76200" marR="76200" marT="38100" marB="38100"/>
                </a:tc>
                <a:tc>
                  <a:txBody>
                    <a:bodyPr/>
                    <a:lstStyle/>
                    <a:p>
                      <a:r>
                        <a:rPr lang="en-US" sz="2500" dirty="0">
                          <a:solidFill>
                            <a:schemeClr val="bg1"/>
                          </a:solidFill>
                        </a:rPr>
                        <a:t>1</a:t>
                      </a:r>
                    </a:p>
                  </a:txBody>
                  <a:tcPr marL="76200" marR="76200" marT="38100" marB="38100"/>
                </a:tc>
                <a:tc>
                  <a:txBody>
                    <a:bodyPr/>
                    <a:lstStyle/>
                    <a:p>
                      <a:r>
                        <a:rPr lang="en-US" sz="2500" dirty="0">
                          <a:solidFill>
                            <a:schemeClr val="bg1"/>
                          </a:solidFill>
                        </a:rPr>
                        <a:t>0</a:t>
                      </a:r>
                    </a:p>
                  </a:txBody>
                  <a:tcPr marL="76200" marR="76200" marT="38100" marB="38100"/>
                </a:tc>
                <a:extLst>
                  <a:ext uri="{0D108BD9-81ED-4DB2-BD59-A6C34878D82A}">
                    <a16:rowId xmlns:a16="http://schemas.microsoft.com/office/drawing/2014/main" val="913532321"/>
                  </a:ext>
                </a:extLst>
              </a:tr>
            </a:tbl>
          </a:graphicData>
        </a:graphic>
      </p:graphicFrame>
      <p:sp>
        <p:nvSpPr>
          <p:cNvPr id="7" name="TextBox 6">
            <a:extLst>
              <a:ext uri="{FF2B5EF4-FFF2-40B4-BE49-F238E27FC236}">
                <a16:creationId xmlns:a16="http://schemas.microsoft.com/office/drawing/2014/main" id="{3930FE30-DC1D-45A2-9006-C6A58E77300D}"/>
              </a:ext>
            </a:extLst>
          </p:cNvPr>
          <p:cNvSpPr txBox="1"/>
          <p:nvPr/>
        </p:nvSpPr>
        <p:spPr>
          <a:xfrm>
            <a:off x="5712623" y="2320952"/>
            <a:ext cx="2062516" cy="830997"/>
          </a:xfrm>
          <a:prstGeom prst="rect">
            <a:avLst/>
          </a:prstGeom>
          <a:noFill/>
        </p:spPr>
        <p:txBody>
          <a:bodyPr wrap="square" rtlCol="0">
            <a:spAutoFit/>
          </a:bodyPr>
          <a:lstStyle/>
          <a:p>
            <a:endParaRPr lang="en-US" sz="1600" dirty="0">
              <a:solidFill>
                <a:schemeClr val="bg1"/>
              </a:solidFill>
            </a:endParaRPr>
          </a:p>
          <a:p>
            <a:r>
              <a:rPr lang="en-US" sz="1600" dirty="0">
                <a:solidFill>
                  <a:schemeClr val="bg1"/>
                </a:solidFill>
              </a:rPr>
              <a:t>…  |</a:t>
            </a:r>
            <a:r>
              <a:rPr lang="en-US" sz="1600" dirty="0">
                <a:solidFill>
                  <a:schemeClr val="accent4"/>
                </a:solidFill>
                <a:latin typeface="Trebuchet MS" pitchFamily="34" charset="0"/>
                <a:ea typeface="+mn-ea"/>
              </a:rPr>
              <a:t>Vocabulary</a:t>
            </a:r>
            <a:r>
              <a:rPr lang="en-US" sz="1600" dirty="0">
                <a:solidFill>
                  <a:schemeClr val="bg1"/>
                </a:solidFill>
              </a:rPr>
              <a:t>|</a:t>
            </a:r>
          </a:p>
          <a:p>
            <a:endParaRPr lang="en-US" sz="1600" dirty="0">
              <a:solidFill>
                <a:schemeClr val="bg1"/>
              </a:solidFill>
            </a:endParaRPr>
          </a:p>
        </p:txBody>
      </p:sp>
    </p:spTree>
    <p:extLst>
      <p:ext uri="{BB962C8B-B14F-4D97-AF65-F5344CB8AC3E}">
        <p14:creationId xmlns:p14="http://schemas.microsoft.com/office/powerpoint/2010/main" val="34405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41651</TotalTime>
  <Words>4149</Words>
  <Application>Microsoft Macintosh PowerPoint</Application>
  <PresentationFormat>On-screen Show (16:9)</PresentationFormat>
  <Paragraphs>525</Paragraphs>
  <Slides>72</Slides>
  <Notes>70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Arial</vt:lpstr>
      <vt:lpstr>Noto Sans Symbols</vt:lpstr>
      <vt:lpstr>Trebuchet MS</vt:lpstr>
      <vt:lpstr>Wingdings</vt:lpstr>
      <vt:lpstr>Title &amp; Bullet</vt:lpstr>
      <vt:lpstr>NLP and Transformers:  Machine Learning for NLP</vt:lpstr>
      <vt:lpstr>PowerPoint Presentation</vt:lpstr>
      <vt:lpstr>APPLICATIONS</vt:lpstr>
      <vt:lpstr>PowerPoint Presentation</vt:lpstr>
      <vt:lpstr>ML for NLP: PROBLEM FORMULATION</vt:lpstr>
      <vt:lpstr>Machine Learning</vt:lpstr>
      <vt:lpstr>Machine Learning</vt:lpstr>
      <vt:lpstr>TEXT REPRESENTATIONS</vt:lpstr>
      <vt:lpstr>Text Representations</vt:lpstr>
      <vt:lpstr>The Bag of words</vt:lpstr>
      <vt:lpstr>DISTRIBUTED WORD REPRESENTATIONS</vt:lpstr>
      <vt:lpstr>Distributional Hypothesis</vt:lpstr>
      <vt:lpstr>Co-occurrence patterns</vt:lpstr>
      <vt:lpstr>Co-occurrence patterns</vt:lpstr>
      <vt:lpstr>Dimensionality Reduction</vt:lpstr>
      <vt:lpstr>Latent Semantic Analysis / Latent Semantic Indexing</vt:lpstr>
      <vt:lpstr>LSA/LSI</vt:lpstr>
      <vt:lpstr>ML Approaches for Word Representations</vt:lpstr>
      <vt:lpstr>Status as of 2010</vt:lpstr>
      <vt:lpstr>Neural Networks</vt:lpstr>
      <vt:lpstr>Status as of 2010</vt:lpstr>
      <vt:lpstr>Word2Vec</vt:lpstr>
      <vt:lpstr>Glove</vt:lpstr>
      <vt:lpstr>Glove</vt:lpstr>
      <vt:lpstr>Glove</vt:lpstr>
      <vt:lpstr>Glove</vt:lpstr>
      <vt:lpstr>Using the embeddings</vt:lpstr>
      <vt:lpstr>THE Approach to NLP</vt:lpstr>
      <vt:lpstr>THE Approach to NLP</vt:lpstr>
      <vt:lpstr>Classical approaches</vt:lpstr>
      <vt:lpstr>Classical Approaches</vt:lpstr>
      <vt:lpstr>What about Feature Engineering?</vt:lpstr>
      <vt:lpstr>Deep Representation Learning</vt:lpstr>
      <vt:lpstr>Deep Representation Learning</vt:lpstr>
      <vt:lpstr>PowerPoint Presentation</vt:lpstr>
      <vt:lpstr>Recurrent Neural Networks</vt:lpstr>
      <vt:lpstr>Long Short Term (LSTM) Cell</vt:lpstr>
      <vt:lpstr>CNNs</vt:lpstr>
      <vt:lpstr>Convolutional Neural Networks</vt:lpstr>
      <vt:lpstr>Attention</vt:lpstr>
      <vt:lpstr>What about Long sequences?</vt:lpstr>
      <vt:lpstr>What about Long sequences?</vt:lpstr>
      <vt:lpstr>attention</vt:lpstr>
      <vt:lpstr>Encoder-Decoder</vt:lpstr>
      <vt:lpstr>Encoder-Decoder RNN Problems</vt:lpstr>
      <vt:lpstr>Attention Mechanism</vt:lpstr>
      <vt:lpstr>Bahdanau Attention Mechanism</vt:lpstr>
      <vt:lpstr>Bahdanau Attention Mechanism – Calc Alignment Score</vt:lpstr>
      <vt:lpstr>Bahdanau Attention Mechanism – Calc Context Vector</vt:lpstr>
      <vt:lpstr>attention</vt:lpstr>
      <vt:lpstr>attention</vt:lpstr>
      <vt:lpstr>Attention is all you need</vt:lpstr>
      <vt:lpstr>Attention is all you need</vt:lpstr>
      <vt:lpstr>Was it a breakthrough in itself?</vt:lpstr>
      <vt:lpstr>Attention is all you need</vt:lpstr>
      <vt:lpstr>Attention is all you need</vt:lpstr>
      <vt:lpstr>Neural Embeddings</vt:lpstr>
      <vt:lpstr>feature reuse</vt:lpstr>
      <vt:lpstr>It was difficult to reuse NLP embeddings</vt:lpstr>
      <vt:lpstr>Semi-Supervised Sequence Learning</vt:lpstr>
      <vt:lpstr>Semi-Supervised Sequence Learning</vt:lpstr>
      <vt:lpstr>Semi-Supervised Sequence Learning</vt:lpstr>
      <vt:lpstr>ELMo</vt:lpstr>
      <vt:lpstr>ELMo</vt:lpstr>
      <vt:lpstr>ULM-Fit</vt:lpstr>
      <vt:lpstr>Transfer Learning in NLP</vt:lpstr>
      <vt:lpstr>This Created a foundation for the new NLP Models (discussed in the next class)</vt:lpstr>
      <vt:lpstr>The Lab</vt:lpstr>
      <vt:lpstr>Attention is all you need</vt:lpstr>
      <vt:lpstr>Bert</vt:lpstr>
      <vt:lpstr>In The Next Class…</vt:lpstr>
      <vt:lpstr>Self-supervision, BERT, and beyond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dc:title>
  <dc:subject>Deep Learning for NLP</dc:subject>
  <dc:creator>Jay Urbain</dc:creator>
  <cp:keywords/>
  <dc:description/>
  <cp:lastModifiedBy>Urbain, Dr. Jay</cp:lastModifiedBy>
  <cp:revision>176</cp:revision>
  <cp:lastPrinted>2019-02-27T22:38:49Z</cp:lastPrinted>
  <dcterms:modified xsi:type="dcterms:W3CDTF">2022-06-23T20:01:50Z</dcterms:modified>
  <cp:category/>
</cp:coreProperties>
</file>